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25" r:id="rId3"/>
    <p:sldId id="327" r:id="rId4"/>
    <p:sldId id="796" r:id="rId5"/>
    <p:sldId id="281" r:id="rId6"/>
    <p:sldId id="803" r:id="rId7"/>
    <p:sldId id="801" r:id="rId8"/>
    <p:sldId id="805" r:id="rId9"/>
    <p:sldId id="293" r:id="rId10"/>
    <p:sldId id="802" r:id="rId11"/>
    <p:sldId id="804"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4" autoAdjust="0"/>
    <p:restoredTop sz="94660"/>
  </p:normalViewPr>
  <p:slideViewPr>
    <p:cSldViewPr snapToGrid="0">
      <p:cViewPr varScale="1">
        <p:scale>
          <a:sx n="79" d="100"/>
          <a:sy n="79" d="100"/>
        </p:scale>
        <p:origin x="773" y="72"/>
      </p:cViewPr>
      <p:guideLst/>
    </p:cSldViewPr>
  </p:slideViewPr>
  <p:notesTextViewPr>
    <p:cViewPr>
      <p:scale>
        <a:sx n="1" d="1"/>
        <a:sy n="1" d="1"/>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oleObject" Target="file:///\\andoverma.local\shares\Departments\Town\World\SUSTAINABILITY\ACP%20PreBid%20Analysis.xlsx"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scatterChart>
        <c:scatterStyle val="lineMarker"/>
        <c:varyColors val="0"/>
        <c:ser>
          <c:idx val="0"/>
          <c:order val="0"/>
          <c:spPr>
            <a:ln w="19050" cap="rnd">
              <a:noFill/>
              <a:round/>
            </a:ln>
            <a:effectLst/>
          </c:spPr>
          <c:marker>
            <c:symbol val="circle"/>
            <c:size val="5"/>
            <c:spPr>
              <a:solidFill>
                <a:schemeClr val="accent1"/>
              </a:solidFill>
              <a:ln w="9525">
                <a:solidFill>
                  <a:schemeClr val="accent1"/>
                </a:solidFill>
              </a:ln>
              <a:effectLst/>
            </c:spPr>
          </c:marker>
          <c:dLbls>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accent1"/>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xVal>
            <c:strRef>
              <c:f>Sheet2!$B$1:$H$1</c:f>
              <c:strCache>
                <c:ptCount val="7"/>
                <c:pt idx="0">
                  <c:v>2020 Dec</c:v>
                </c:pt>
                <c:pt idx="1">
                  <c:v>2021 Jun</c:v>
                </c:pt>
                <c:pt idx="2">
                  <c:v>2021 Dec</c:v>
                </c:pt>
                <c:pt idx="3">
                  <c:v>2022 Jun</c:v>
                </c:pt>
                <c:pt idx="4">
                  <c:v>2022 Dec</c:v>
                </c:pt>
                <c:pt idx="5">
                  <c:v>2023 Jun</c:v>
                </c:pt>
                <c:pt idx="6">
                  <c:v>2023 Dec</c:v>
                </c:pt>
              </c:strCache>
            </c:strRef>
          </c:xVal>
          <c:yVal>
            <c:numRef>
              <c:f>Sheet2!$B$2:$H$2</c:f>
              <c:numCache>
                <c:formatCode>General</c:formatCode>
                <c:ptCount val="7"/>
                <c:pt idx="0">
                  <c:v>12.388</c:v>
                </c:pt>
                <c:pt idx="1">
                  <c:v>9.7070000000000007</c:v>
                </c:pt>
                <c:pt idx="2">
                  <c:v>14.821</c:v>
                </c:pt>
                <c:pt idx="3">
                  <c:v>11.491</c:v>
                </c:pt>
                <c:pt idx="4">
                  <c:v>33.890999999999998</c:v>
                </c:pt>
                <c:pt idx="5">
                  <c:v>14.115</c:v>
                </c:pt>
                <c:pt idx="6">
                  <c:v>18.213000000000001</c:v>
                </c:pt>
              </c:numCache>
            </c:numRef>
          </c:yVal>
          <c:smooth val="0"/>
          <c:extLst>
            <c:ext xmlns:c16="http://schemas.microsoft.com/office/drawing/2014/chart" uri="{C3380CC4-5D6E-409C-BE32-E72D297353CC}">
              <c16:uniqueId val="{00000000-1DC6-4A5E-BC1A-F421EBFB1539}"/>
            </c:ext>
          </c:extLst>
        </c:ser>
        <c:dLbls>
          <c:dLblPos val="t"/>
          <c:showLegendKey val="0"/>
          <c:showVal val="1"/>
          <c:showCatName val="0"/>
          <c:showSerName val="0"/>
          <c:showPercent val="0"/>
          <c:showBubbleSize val="0"/>
        </c:dLbls>
        <c:axId val="608428544"/>
        <c:axId val="468811727"/>
      </c:scatterChart>
      <c:valAx>
        <c:axId val="608428544"/>
        <c:scaling>
          <c:orientation val="minMax"/>
        </c:scaling>
        <c:delete val="0"/>
        <c:axPos val="b"/>
        <c:majorTickMark val="none"/>
        <c:minorTickMark val="none"/>
        <c:tickLblPos val="none"/>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68811727"/>
        <c:crosses val="autoZero"/>
        <c:crossBetween val="midCat"/>
      </c:valAx>
      <c:valAx>
        <c:axId val="468811727"/>
        <c:scaling>
          <c:orientation val="minMax"/>
        </c:scaling>
        <c:delete val="0"/>
        <c:axPos val="l"/>
        <c:majorGridlines>
          <c:spPr>
            <a:ln w="9525" cap="flat" cmpd="sng" algn="ctr">
              <a:solidFill>
                <a:schemeClr val="bg1">
                  <a:lumMod val="95000"/>
                </a:schemeClr>
              </a:solidFill>
              <a:round/>
            </a:ln>
            <a:effectLst/>
          </c:spPr>
        </c:majorGridlines>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08428544"/>
        <c:crosses val="autoZero"/>
        <c:crossBetween val="midCat"/>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A142EF-7348-7317-E176-F5D4E073AC5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3DE2082-4E38-9643-27B3-B166E9F3CF1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58351D2-A7C4-CCEB-7FD4-06E9AB0C0831}"/>
              </a:ext>
            </a:extLst>
          </p:cNvPr>
          <p:cNvSpPr>
            <a:spLocks noGrp="1"/>
          </p:cNvSpPr>
          <p:nvPr>
            <p:ph type="dt" sz="half" idx="10"/>
          </p:nvPr>
        </p:nvSpPr>
        <p:spPr/>
        <p:txBody>
          <a:bodyPr/>
          <a:lstStyle/>
          <a:p>
            <a:fld id="{06E1DB55-14E5-4120-A5FA-4B41FA014E9D}" type="datetimeFigureOut">
              <a:rPr lang="en-US" smtClean="0"/>
              <a:t>4/12/2024</a:t>
            </a:fld>
            <a:endParaRPr lang="en-US"/>
          </a:p>
        </p:txBody>
      </p:sp>
      <p:sp>
        <p:nvSpPr>
          <p:cNvPr id="5" name="Footer Placeholder 4">
            <a:extLst>
              <a:ext uri="{FF2B5EF4-FFF2-40B4-BE49-F238E27FC236}">
                <a16:creationId xmlns:a16="http://schemas.microsoft.com/office/drawing/2014/main" id="{56BAA3C8-156C-D51E-4327-E665ABF4744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B60A94A-C4D2-03CD-CCB0-7EF2217A102D}"/>
              </a:ext>
            </a:extLst>
          </p:cNvPr>
          <p:cNvSpPr>
            <a:spLocks noGrp="1"/>
          </p:cNvSpPr>
          <p:nvPr>
            <p:ph type="sldNum" sz="quarter" idx="12"/>
          </p:nvPr>
        </p:nvSpPr>
        <p:spPr/>
        <p:txBody>
          <a:bodyPr/>
          <a:lstStyle/>
          <a:p>
            <a:fld id="{6918B7C0-EB51-4EC0-BD31-D176D0C2EC55}" type="slidenum">
              <a:rPr lang="en-US" smtClean="0"/>
              <a:t>‹#›</a:t>
            </a:fld>
            <a:endParaRPr lang="en-US"/>
          </a:p>
        </p:txBody>
      </p:sp>
    </p:spTree>
    <p:extLst>
      <p:ext uri="{BB962C8B-B14F-4D97-AF65-F5344CB8AC3E}">
        <p14:creationId xmlns:p14="http://schemas.microsoft.com/office/powerpoint/2010/main" val="21744316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BBBFBA-0CDA-957F-C0BF-5580F632B3F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4C60492-2E68-F7B7-2168-D88F07CA13B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EC65C3D-BDD3-5792-7837-0580119AD5C5}"/>
              </a:ext>
            </a:extLst>
          </p:cNvPr>
          <p:cNvSpPr>
            <a:spLocks noGrp="1"/>
          </p:cNvSpPr>
          <p:nvPr>
            <p:ph type="dt" sz="half" idx="10"/>
          </p:nvPr>
        </p:nvSpPr>
        <p:spPr/>
        <p:txBody>
          <a:bodyPr/>
          <a:lstStyle/>
          <a:p>
            <a:fld id="{06E1DB55-14E5-4120-A5FA-4B41FA014E9D}" type="datetimeFigureOut">
              <a:rPr lang="en-US" smtClean="0"/>
              <a:t>4/12/2024</a:t>
            </a:fld>
            <a:endParaRPr lang="en-US"/>
          </a:p>
        </p:txBody>
      </p:sp>
      <p:sp>
        <p:nvSpPr>
          <p:cNvPr id="5" name="Footer Placeholder 4">
            <a:extLst>
              <a:ext uri="{FF2B5EF4-FFF2-40B4-BE49-F238E27FC236}">
                <a16:creationId xmlns:a16="http://schemas.microsoft.com/office/drawing/2014/main" id="{353D5A6F-C0BA-5899-8362-D4B53951D96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D5B0ABD-F9C4-7FAE-494E-AEE56212D696}"/>
              </a:ext>
            </a:extLst>
          </p:cNvPr>
          <p:cNvSpPr>
            <a:spLocks noGrp="1"/>
          </p:cNvSpPr>
          <p:nvPr>
            <p:ph type="sldNum" sz="quarter" idx="12"/>
          </p:nvPr>
        </p:nvSpPr>
        <p:spPr/>
        <p:txBody>
          <a:bodyPr/>
          <a:lstStyle/>
          <a:p>
            <a:fld id="{6918B7C0-EB51-4EC0-BD31-D176D0C2EC55}" type="slidenum">
              <a:rPr lang="en-US" smtClean="0"/>
              <a:t>‹#›</a:t>
            </a:fld>
            <a:endParaRPr lang="en-US"/>
          </a:p>
        </p:txBody>
      </p:sp>
    </p:spTree>
    <p:extLst>
      <p:ext uri="{BB962C8B-B14F-4D97-AF65-F5344CB8AC3E}">
        <p14:creationId xmlns:p14="http://schemas.microsoft.com/office/powerpoint/2010/main" val="15987261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9ED4922-3263-C476-E0F3-D66132CC57D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F61BB4C-9D6B-B31F-C15C-9E6CECC1CED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C56FAB9-852A-A96F-7746-62603452CC52}"/>
              </a:ext>
            </a:extLst>
          </p:cNvPr>
          <p:cNvSpPr>
            <a:spLocks noGrp="1"/>
          </p:cNvSpPr>
          <p:nvPr>
            <p:ph type="dt" sz="half" idx="10"/>
          </p:nvPr>
        </p:nvSpPr>
        <p:spPr/>
        <p:txBody>
          <a:bodyPr/>
          <a:lstStyle/>
          <a:p>
            <a:fld id="{06E1DB55-14E5-4120-A5FA-4B41FA014E9D}" type="datetimeFigureOut">
              <a:rPr lang="en-US" smtClean="0"/>
              <a:t>4/12/2024</a:t>
            </a:fld>
            <a:endParaRPr lang="en-US"/>
          </a:p>
        </p:txBody>
      </p:sp>
      <p:sp>
        <p:nvSpPr>
          <p:cNvPr id="5" name="Footer Placeholder 4">
            <a:extLst>
              <a:ext uri="{FF2B5EF4-FFF2-40B4-BE49-F238E27FC236}">
                <a16:creationId xmlns:a16="http://schemas.microsoft.com/office/drawing/2014/main" id="{16C5AEA1-BCCF-C66E-4009-DB096AEA48E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A2669A3-11B7-CA68-DE40-048DB095749A}"/>
              </a:ext>
            </a:extLst>
          </p:cNvPr>
          <p:cNvSpPr>
            <a:spLocks noGrp="1"/>
          </p:cNvSpPr>
          <p:nvPr>
            <p:ph type="sldNum" sz="quarter" idx="12"/>
          </p:nvPr>
        </p:nvSpPr>
        <p:spPr/>
        <p:txBody>
          <a:bodyPr/>
          <a:lstStyle/>
          <a:p>
            <a:fld id="{6918B7C0-EB51-4EC0-BD31-D176D0C2EC55}" type="slidenum">
              <a:rPr lang="en-US" smtClean="0"/>
              <a:t>‹#›</a:t>
            </a:fld>
            <a:endParaRPr lang="en-US"/>
          </a:p>
        </p:txBody>
      </p:sp>
    </p:spTree>
    <p:extLst>
      <p:ext uri="{BB962C8B-B14F-4D97-AF65-F5344CB8AC3E}">
        <p14:creationId xmlns:p14="http://schemas.microsoft.com/office/powerpoint/2010/main" val="21572465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69681C-3BC0-B9FB-8355-DB55F554457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D549148-E226-5BE6-6616-BEB2B4DF696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9D61189-E8D4-D149-3F93-B232090BB5CC}"/>
              </a:ext>
            </a:extLst>
          </p:cNvPr>
          <p:cNvSpPr>
            <a:spLocks noGrp="1"/>
          </p:cNvSpPr>
          <p:nvPr>
            <p:ph type="dt" sz="half" idx="10"/>
          </p:nvPr>
        </p:nvSpPr>
        <p:spPr/>
        <p:txBody>
          <a:bodyPr/>
          <a:lstStyle/>
          <a:p>
            <a:fld id="{06E1DB55-14E5-4120-A5FA-4B41FA014E9D}" type="datetimeFigureOut">
              <a:rPr lang="en-US" smtClean="0"/>
              <a:t>4/12/2024</a:t>
            </a:fld>
            <a:endParaRPr lang="en-US"/>
          </a:p>
        </p:txBody>
      </p:sp>
      <p:sp>
        <p:nvSpPr>
          <p:cNvPr id="5" name="Footer Placeholder 4">
            <a:extLst>
              <a:ext uri="{FF2B5EF4-FFF2-40B4-BE49-F238E27FC236}">
                <a16:creationId xmlns:a16="http://schemas.microsoft.com/office/drawing/2014/main" id="{E7BBBA3D-08ED-23AE-442E-6EBD454976C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CD1E70E-FD7C-6B6D-5FC9-9D63227B7DA3}"/>
              </a:ext>
            </a:extLst>
          </p:cNvPr>
          <p:cNvSpPr>
            <a:spLocks noGrp="1"/>
          </p:cNvSpPr>
          <p:nvPr>
            <p:ph type="sldNum" sz="quarter" idx="12"/>
          </p:nvPr>
        </p:nvSpPr>
        <p:spPr/>
        <p:txBody>
          <a:bodyPr/>
          <a:lstStyle/>
          <a:p>
            <a:fld id="{6918B7C0-EB51-4EC0-BD31-D176D0C2EC55}" type="slidenum">
              <a:rPr lang="en-US" smtClean="0"/>
              <a:t>‹#›</a:t>
            </a:fld>
            <a:endParaRPr lang="en-US"/>
          </a:p>
        </p:txBody>
      </p:sp>
    </p:spTree>
    <p:extLst>
      <p:ext uri="{BB962C8B-B14F-4D97-AF65-F5344CB8AC3E}">
        <p14:creationId xmlns:p14="http://schemas.microsoft.com/office/powerpoint/2010/main" val="15474013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001CDB-ED61-47A7-A02A-3D437F73337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82D6630-B94D-716F-DB3D-5179377309B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DEA4622-1485-7E8C-0590-5B62D3817652}"/>
              </a:ext>
            </a:extLst>
          </p:cNvPr>
          <p:cNvSpPr>
            <a:spLocks noGrp="1"/>
          </p:cNvSpPr>
          <p:nvPr>
            <p:ph type="dt" sz="half" idx="10"/>
          </p:nvPr>
        </p:nvSpPr>
        <p:spPr/>
        <p:txBody>
          <a:bodyPr/>
          <a:lstStyle/>
          <a:p>
            <a:fld id="{06E1DB55-14E5-4120-A5FA-4B41FA014E9D}" type="datetimeFigureOut">
              <a:rPr lang="en-US" smtClean="0"/>
              <a:t>4/12/2024</a:t>
            </a:fld>
            <a:endParaRPr lang="en-US"/>
          </a:p>
        </p:txBody>
      </p:sp>
      <p:sp>
        <p:nvSpPr>
          <p:cNvPr id="5" name="Footer Placeholder 4">
            <a:extLst>
              <a:ext uri="{FF2B5EF4-FFF2-40B4-BE49-F238E27FC236}">
                <a16:creationId xmlns:a16="http://schemas.microsoft.com/office/drawing/2014/main" id="{BA63F0BB-BDAE-2CB6-8CF6-6DBCCF7049E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77899F5-D3CD-7082-7B44-E27A27F0AC5C}"/>
              </a:ext>
            </a:extLst>
          </p:cNvPr>
          <p:cNvSpPr>
            <a:spLocks noGrp="1"/>
          </p:cNvSpPr>
          <p:nvPr>
            <p:ph type="sldNum" sz="quarter" idx="12"/>
          </p:nvPr>
        </p:nvSpPr>
        <p:spPr/>
        <p:txBody>
          <a:bodyPr/>
          <a:lstStyle/>
          <a:p>
            <a:fld id="{6918B7C0-EB51-4EC0-BD31-D176D0C2EC55}" type="slidenum">
              <a:rPr lang="en-US" smtClean="0"/>
              <a:t>‹#›</a:t>
            </a:fld>
            <a:endParaRPr lang="en-US"/>
          </a:p>
        </p:txBody>
      </p:sp>
    </p:spTree>
    <p:extLst>
      <p:ext uri="{BB962C8B-B14F-4D97-AF65-F5344CB8AC3E}">
        <p14:creationId xmlns:p14="http://schemas.microsoft.com/office/powerpoint/2010/main" val="21014777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9E7897-77AB-CAB7-34FC-7B934AF2DEC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661D786-59C6-5BE9-7F9F-775D2075E3E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34D8045-3E82-8A44-E25F-1129E9DC3DF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6465C92-7170-62A6-7D1B-B038F4B587E2}"/>
              </a:ext>
            </a:extLst>
          </p:cNvPr>
          <p:cNvSpPr>
            <a:spLocks noGrp="1"/>
          </p:cNvSpPr>
          <p:nvPr>
            <p:ph type="dt" sz="half" idx="10"/>
          </p:nvPr>
        </p:nvSpPr>
        <p:spPr/>
        <p:txBody>
          <a:bodyPr/>
          <a:lstStyle/>
          <a:p>
            <a:fld id="{06E1DB55-14E5-4120-A5FA-4B41FA014E9D}" type="datetimeFigureOut">
              <a:rPr lang="en-US" smtClean="0"/>
              <a:t>4/12/2024</a:t>
            </a:fld>
            <a:endParaRPr lang="en-US"/>
          </a:p>
        </p:txBody>
      </p:sp>
      <p:sp>
        <p:nvSpPr>
          <p:cNvPr id="6" name="Footer Placeholder 5">
            <a:extLst>
              <a:ext uri="{FF2B5EF4-FFF2-40B4-BE49-F238E27FC236}">
                <a16:creationId xmlns:a16="http://schemas.microsoft.com/office/drawing/2014/main" id="{3AD46155-8F11-4750-3BDB-B64EF5FF481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ED66807-2B87-BC2D-C60A-EB95F1F8FE1A}"/>
              </a:ext>
            </a:extLst>
          </p:cNvPr>
          <p:cNvSpPr>
            <a:spLocks noGrp="1"/>
          </p:cNvSpPr>
          <p:nvPr>
            <p:ph type="sldNum" sz="quarter" idx="12"/>
          </p:nvPr>
        </p:nvSpPr>
        <p:spPr/>
        <p:txBody>
          <a:bodyPr/>
          <a:lstStyle/>
          <a:p>
            <a:fld id="{6918B7C0-EB51-4EC0-BD31-D176D0C2EC55}" type="slidenum">
              <a:rPr lang="en-US" smtClean="0"/>
              <a:t>‹#›</a:t>
            </a:fld>
            <a:endParaRPr lang="en-US"/>
          </a:p>
        </p:txBody>
      </p:sp>
    </p:spTree>
    <p:extLst>
      <p:ext uri="{BB962C8B-B14F-4D97-AF65-F5344CB8AC3E}">
        <p14:creationId xmlns:p14="http://schemas.microsoft.com/office/powerpoint/2010/main" val="31310600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CBCAE2-63E6-3D0D-C9C2-CD3BBE99C34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D417071-EAFB-8CF4-322F-088C30FF32D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8E69ADC-3F78-D1B2-7972-743922A305E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64CA6DC-475D-8E15-5476-3B9C33A4913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643FCEB-BACD-4AA8-58BF-BEE4AD26C54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3468C31-B6E6-0A88-902E-7EC5F649DB2F}"/>
              </a:ext>
            </a:extLst>
          </p:cNvPr>
          <p:cNvSpPr>
            <a:spLocks noGrp="1"/>
          </p:cNvSpPr>
          <p:nvPr>
            <p:ph type="dt" sz="half" idx="10"/>
          </p:nvPr>
        </p:nvSpPr>
        <p:spPr/>
        <p:txBody>
          <a:bodyPr/>
          <a:lstStyle/>
          <a:p>
            <a:fld id="{06E1DB55-14E5-4120-A5FA-4B41FA014E9D}" type="datetimeFigureOut">
              <a:rPr lang="en-US" smtClean="0"/>
              <a:t>4/12/2024</a:t>
            </a:fld>
            <a:endParaRPr lang="en-US"/>
          </a:p>
        </p:txBody>
      </p:sp>
      <p:sp>
        <p:nvSpPr>
          <p:cNvPr id="8" name="Footer Placeholder 7">
            <a:extLst>
              <a:ext uri="{FF2B5EF4-FFF2-40B4-BE49-F238E27FC236}">
                <a16:creationId xmlns:a16="http://schemas.microsoft.com/office/drawing/2014/main" id="{9E9D93CC-2250-BAA9-69B8-D595E66E97E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43D6CD8-EDEB-5697-BB5C-4241462B2E1D}"/>
              </a:ext>
            </a:extLst>
          </p:cNvPr>
          <p:cNvSpPr>
            <a:spLocks noGrp="1"/>
          </p:cNvSpPr>
          <p:nvPr>
            <p:ph type="sldNum" sz="quarter" idx="12"/>
          </p:nvPr>
        </p:nvSpPr>
        <p:spPr/>
        <p:txBody>
          <a:bodyPr/>
          <a:lstStyle/>
          <a:p>
            <a:fld id="{6918B7C0-EB51-4EC0-BD31-D176D0C2EC55}" type="slidenum">
              <a:rPr lang="en-US" smtClean="0"/>
              <a:t>‹#›</a:t>
            </a:fld>
            <a:endParaRPr lang="en-US"/>
          </a:p>
        </p:txBody>
      </p:sp>
    </p:spTree>
    <p:extLst>
      <p:ext uri="{BB962C8B-B14F-4D97-AF65-F5344CB8AC3E}">
        <p14:creationId xmlns:p14="http://schemas.microsoft.com/office/powerpoint/2010/main" val="20964155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8D393A-98AA-5883-21BA-4CD2023E6F9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3CB8A35-A422-12E5-0D38-A79FDA74C7F1}"/>
              </a:ext>
            </a:extLst>
          </p:cNvPr>
          <p:cNvSpPr>
            <a:spLocks noGrp="1"/>
          </p:cNvSpPr>
          <p:nvPr>
            <p:ph type="dt" sz="half" idx="10"/>
          </p:nvPr>
        </p:nvSpPr>
        <p:spPr/>
        <p:txBody>
          <a:bodyPr/>
          <a:lstStyle/>
          <a:p>
            <a:fld id="{06E1DB55-14E5-4120-A5FA-4B41FA014E9D}" type="datetimeFigureOut">
              <a:rPr lang="en-US" smtClean="0"/>
              <a:t>4/12/2024</a:t>
            </a:fld>
            <a:endParaRPr lang="en-US"/>
          </a:p>
        </p:txBody>
      </p:sp>
      <p:sp>
        <p:nvSpPr>
          <p:cNvPr id="4" name="Footer Placeholder 3">
            <a:extLst>
              <a:ext uri="{FF2B5EF4-FFF2-40B4-BE49-F238E27FC236}">
                <a16:creationId xmlns:a16="http://schemas.microsoft.com/office/drawing/2014/main" id="{9CC94265-C1AA-AE06-DC7C-3C3DBC57E10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8C7EB8C-5F21-8673-E6D9-9F591A185E5A}"/>
              </a:ext>
            </a:extLst>
          </p:cNvPr>
          <p:cNvSpPr>
            <a:spLocks noGrp="1"/>
          </p:cNvSpPr>
          <p:nvPr>
            <p:ph type="sldNum" sz="quarter" idx="12"/>
          </p:nvPr>
        </p:nvSpPr>
        <p:spPr/>
        <p:txBody>
          <a:bodyPr/>
          <a:lstStyle/>
          <a:p>
            <a:fld id="{6918B7C0-EB51-4EC0-BD31-D176D0C2EC55}" type="slidenum">
              <a:rPr lang="en-US" smtClean="0"/>
              <a:t>‹#›</a:t>
            </a:fld>
            <a:endParaRPr lang="en-US"/>
          </a:p>
        </p:txBody>
      </p:sp>
    </p:spTree>
    <p:extLst>
      <p:ext uri="{BB962C8B-B14F-4D97-AF65-F5344CB8AC3E}">
        <p14:creationId xmlns:p14="http://schemas.microsoft.com/office/powerpoint/2010/main" val="26016363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81D96FD-93B4-FDC5-E241-CB2443A2A0C1}"/>
              </a:ext>
            </a:extLst>
          </p:cNvPr>
          <p:cNvSpPr>
            <a:spLocks noGrp="1"/>
          </p:cNvSpPr>
          <p:nvPr>
            <p:ph type="dt" sz="half" idx="10"/>
          </p:nvPr>
        </p:nvSpPr>
        <p:spPr/>
        <p:txBody>
          <a:bodyPr/>
          <a:lstStyle/>
          <a:p>
            <a:fld id="{06E1DB55-14E5-4120-A5FA-4B41FA014E9D}" type="datetimeFigureOut">
              <a:rPr lang="en-US" smtClean="0"/>
              <a:t>4/12/2024</a:t>
            </a:fld>
            <a:endParaRPr lang="en-US"/>
          </a:p>
        </p:txBody>
      </p:sp>
      <p:sp>
        <p:nvSpPr>
          <p:cNvPr id="3" name="Footer Placeholder 2">
            <a:extLst>
              <a:ext uri="{FF2B5EF4-FFF2-40B4-BE49-F238E27FC236}">
                <a16:creationId xmlns:a16="http://schemas.microsoft.com/office/drawing/2014/main" id="{CBA13019-D41C-B93D-E70F-45CDEA10BCF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96D6E9E-2419-A44E-EE95-5F1C7AE35588}"/>
              </a:ext>
            </a:extLst>
          </p:cNvPr>
          <p:cNvSpPr>
            <a:spLocks noGrp="1"/>
          </p:cNvSpPr>
          <p:nvPr>
            <p:ph type="sldNum" sz="quarter" idx="12"/>
          </p:nvPr>
        </p:nvSpPr>
        <p:spPr/>
        <p:txBody>
          <a:bodyPr/>
          <a:lstStyle/>
          <a:p>
            <a:fld id="{6918B7C0-EB51-4EC0-BD31-D176D0C2EC55}" type="slidenum">
              <a:rPr lang="en-US" smtClean="0"/>
              <a:t>‹#›</a:t>
            </a:fld>
            <a:endParaRPr lang="en-US"/>
          </a:p>
        </p:txBody>
      </p:sp>
    </p:spTree>
    <p:extLst>
      <p:ext uri="{BB962C8B-B14F-4D97-AF65-F5344CB8AC3E}">
        <p14:creationId xmlns:p14="http://schemas.microsoft.com/office/powerpoint/2010/main" val="39781719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9347FB-083C-92D6-D592-8820CB50887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EBE77F8-9A33-C577-8C1F-4F3814843BA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59C30CB-D76C-FE63-A41D-21EC5836679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F9429AD-B424-BCB0-AA31-A6F791B5A9A3}"/>
              </a:ext>
            </a:extLst>
          </p:cNvPr>
          <p:cNvSpPr>
            <a:spLocks noGrp="1"/>
          </p:cNvSpPr>
          <p:nvPr>
            <p:ph type="dt" sz="half" idx="10"/>
          </p:nvPr>
        </p:nvSpPr>
        <p:spPr/>
        <p:txBody>
          <a:bodyPr/>
          <a:lstStyle/>
          <a:p>
            <a:fld id="{06E1DB55-14E5-4120-A5FA-4B41FA014E9D}" type="datetimeFigureOut">
              <a:rPr lang="en-US" smtClean="0"/>
              <a:t>4/12/2024</a:t>
            </a:fld>
            <a:endParaRPr lang="en-US"/>
          </a:p>
        </p:txBody>
      </p:sp>
      <p:sp>
        <p:nvSpPr>
          <p:cNvPr id="6" name="Footer Placeholder 5">
            <a:extLst>
              <a:ext uri="{FF2B5EF4-FFF2-40B4-BE49-F238E27FC236}">
                <a16:creationId xmlns:a16="http://schemas.microsoft.com/office/drawing/2014/main" id="{B066B4A8-1C8D-8A81-CD20-4FD589C9AAB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81E61E5-326A-F311-901B-021BBD289A27}"/>
              </a:ext>
            </a:extLst>
          </p:cNvPr>
          <p:cNvSpPr>
            <a:spLocks noGrp="1"/>
          </p:cNvSpPr>
          <p:nvPr>
            <p:ph type="sldNum" sz="quarter" idx="12"/>
          </p:nvPr>
        </p:nvSpPr>
        <p:spPr/>
        <p:txBody>
          <a:bodyPr/>
          <a:lstStyle/>
          <a:p>
            <a:fld id="{6918B7C0-EB51-4EC0-BD31-D176D0C2EC55}" type="slidenum">
              <a:rPr lang="en-US" smtClean="0"/>
              <a:t>‹#›</a:t>
            </a:fld>
            <a:endParaRPr lang="en-US"/>
          </a:p>
        </p:txBody>
      </p:sp>
    </p:spTree>
    <p:extLst>
      <p:ext uri="{BB962C8B-B14F-4D97-AF65-F5344CB8AC3E}">
        <p14:creationId xmlns:p14="http://schemas.microsoft.com/office/powerpoint/2010/main" val="3519477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BC6EA0-2543-B2FA-82BD-0237252D9F7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EFAF56B-5B86-EF23-C012-EE3D8BDA413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20088A0-CEA3-3695-6A46-3029127962F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50B805F-2249-23F8-23D2-877EDD8F427D}"/>
              </a:ext>
            </a:extLst>
          </p:cNvPr>
          <p:cNvSpPr>
            <a:spLocks noGrp="1"/>
          </p:cNvSpPr>
          <p:nvPr>
            <p:ph type="dt" sz="half" idx="10"/>
          </p:nvPr>
        </p:nvSpPr>
        <p:spPr/>
        <p:txBody>
          <a:bodyPr/>
          <a:lstStyle/>
          <a:p>
            <a:fld id="{06E1DB55-14E5-4120-A5FA-4B41FA014E9D}" type="datetimeFigureOut">
              <a:rPr lang="en-US" smtClean="0"/>
              <a:t>4/12/2024</a:t>
            </a:fld>
            <a:endParaRPr lang="en-US"/>
          </a:p>
        </p:txBody>
      </p:sp>
      <p:sp>
        <p:nvSpPr>
          <p:cNvPr id="6" name="Footer Placeholder 5">
            <a:extLst>
              <a:ext uri="{FF2B5EF4-FFF2-40B4-BE49-F238E27FC236}">
                <a16:creationId xmlns:a16="http://schemas.microsoft.com/office/drawing/2014/main" id="{3AC4C7E0-CBF4-F616-8883-D719217D129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8C5B35A-41A5-7646-BDCE-0E08226503B5}"/>
              </a:ext>
            </a:extLst>
          </p:cNvPr>
          <p:cNvSpPr>
            <a:spLocks noGrp="1"/>
          </p:cNvSpPr>
          <p:nvPr>
            <p:ph type="sldNum" sz="quarter" idx="12"/>
          </p:nvPr>
        </p:nvSpPr>
        <p:spPr/>
        <p:txBody>
          <a:bodyPr/>
          <a:lstStyle/>
          <a:p>
            <a:fld id="{6918B7C0-EB51-4EC0-BD31-D176D0C2EC55}" type="slidenum">
              <a:rPr lang="en-US" smtClean="0"/>
              <a:t>‹#›</a:t>
            </a:fld>
            <a:endParaRPr lang="en-US"/>
          </a:p>
        </p:txBody>
      </p:sp>
    </p:spTree>
    <p:extLst>
      <p:ext uri="{BB962C8B-B14F-4D97-AF65-F5344CB8AC3E}">
        <p14:creationId xmlns:p14="http://schemas.microsoft.com/office/powerpoint/2010/main" val="27336765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A36BE62-BE92-78A0-E4B7-E28F02220B7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45F9B5E-30B6-B026-53E2-3D261C0A794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36669AF-D27C-76AA-53EF-1A933D3E79D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6E1DB55-14E5-4120-A5FA-4B41FA014E9D}" type="datetimeFigureOut">
              <a:rPr lang="en-US" smtClean="0"/>
              <a:t>4/12/2024</a:t>
            </a:fld>
            <a:endParaRPr lang="en-US"/>
          </a:p>
        </p:txBody>
      </p:sp>
      <p:sp>
        <p:nvSpPr>
          <p:cNvPr id="5" name="Footer Placeholder 4">
            <a:extLst>
              <a:ext uri="{FF2B5EF4-FFF2-40B4-BE49-F238E27FC236}">
                <a16:creationId xmlns:a16="http://schemas.microsoft.com/office/drawing/2014/main" id="{302BDB1B-1A80-7C53-BB9F-FF8D659C3AD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F52888D-CD37-75BA-A2CD-93AB6393B11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918B7C0-EB51-4EC0-BD31-D176D0C2EC55}" type="slidenum">
              <a:rPr lang="en-US" smtClean="0"/>
              <a:t>‹#›</a:t>
            </a:fld>
            <a:endParaRPr lang="en-US"/>
          </a:p>
        </p:txBody>
      </p:sp>
    </p:spTree>
    <p:extLst>
      <p:ext uri="{BB962C8B-B14F-4D97-AF65-F5344CB8AC3E}">
        <p14:creationId xmlns:p14="http://schemas.microsoft.com/office/powerpoint/2010/main" val="39968970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7.xml"/><Relationship Id="rId5" Type="http://schemas.openxmlformats.org/officeDocument/2006/relationships/image" Target="../media/image17.png"/><Relationship Id="rId4" Type="http://schemas.openxmlformats.org/officeDocument/2006/relationships/image" Target="../media/image1.png"/></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image" Target="../media/image3.svg"/><Relationship Id="rId7" Type="http://schemas.openxmlformats.org/officeDocument/2006/relationships/image" Target="../media/image7.sv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svg"/><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6.xml"/><Relationship Id="rId4" Type="http://schemas.openxmlformats.org/officeDocument/2006/relationships/image" Target="../media/image1.png"/></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 Id="rId6" Type="http://schemas.openxmlformats.org/officeDocument/2006/relationships/image" Target="../media/image1.png"/><Relationship Id="rId5" Type="http://schemas.openxmlformats.org/officeDocument/2006/relationships/image" Target="../media/image13.png"/><Relationship Id="rId4" Type="http://schemas.openxmlformats.org/officeDocument/2006/relationships/image" Target="../media/image12.pn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7" name="Rectangle 26">
            <a:extLst>
              <a:ext uri="{FF2B5EF4-FFF2-40B4-BE49-F238E27FC236}">
                <a16:creationId xmlns:a16="http://schemas.microsoft.com/office/drawing/2014/main" id="{8D0D6D3E-D7F9-4591-9CA9-DDF4DB1F73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12192000" cy="685799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AE5F33FF-D500-6EAA-42A1-85B7AC7DF1D3}"/>
              </a:ext>
            </a:extLst>
          </p:cNvPr>
          <p:cNvSpPr>
            <a:spLocks noGrp="1"/>
          </p:cNvSpPr>
          <p:nvPr>
            <p:ph type="ctrTitle"/>
          </p:nvPr>
        </p:nvSpPr>
        <p:spPr>
          <a:xfrm>
            <a:off x="982639" y="1012536"/>
            <a:ext cx="4613300" cy="3163224"/>
          </a:xfrm>
        </p:spPr>
        <p:txBody>
          <a:bodyPr vert="horz" lIns="91440" tIns="45720" rIns="91440" bIns="45720" rtlCol="0" anchor="t">
            <a:normAutofit/>
          </a:bodyPr>
          <a:lstStyle/>
          <a:p>
            <a:pPr algn="l"/>
            <a:r>
              <a:rPr lang="en-US" sz="4400" b="1" kern="1200" dirty="0">
                <a:latin typeface="+mj-lt"/>
                <a:ea typeface="+mj-ea"/>
                <a:cs typeface="+mj-cs"/>
              </a:rPr>
              <a:t>Andover Community Power (ACP)</a:t>
            </a:r>
            <a:br>
              <a:rPr lang="en-US" sz="4400" b="1" kern="1200" dirty="0">
                <a:latin typeface="+mj-lt"/>
                <a:ea typeface="+mj-ea"/>
                <a:cs typeface="+mj-cs"/>
              </a:rPr>
            </a:br>
            <a:r>
              <a:rPr lang="en-US" sz="4400" b="1" kern="1200" dirty="0">
                <a:latin typeface="+mj-lt"/>
                <a:ea typeface="+mj-ea"/>
                <a:cs typeface="+mj-cs"/>
              </a:rPr>
              <a:t>Information Session</a:t>
            </a:r>
          </a:p>
        </p:txBody>
      </p:sp>
      <p:sp>
        <p:nvSpPr>
          <p:cNvPr id="3" name="Subtitle 2">
            <a:extLst>
              <a:ext uri="{FF2B5EF4-FFF2-40B4-BE49-F238E27FC236}">
                <a16:creationId xmlns:a16="http://schemas.microsoft.com/office/drawing/2014/main" id="{AEE8A043-24E6-5981-DC74-58837A561A6A}"/>
              </a:ext>
            </a:extLst>
          </p:cNvPr>
          <p:cNvSpPr>
            <a:spLocks noGrp="1"/>
          </p:cNvSpPr>
          <p:nvPr>
            <p:ph type="subTitle" idx="1"/>
          </p:nvPr>
        </p:nvSpPr>
        <p:spPr>
          <a:xfrm>
            <a:off x="982638" y="4389120"/>
            <a:ext cx="4408228" cy="1192815"/>
          </a:xfrm>
        </p:spPr>
        <p:txBody>
          <a:bodyPr vert="horz" lIns="91440" tIns="45720" rIns="91440" bIns="45720" rtlCol="0" anchor="b">
            <a:normAutofit/>
          </a:bodyPr>
          <a:lstStyle/>
          <a:p>
            <a:pPr algn="l"/>
            <a:r>
              <a:rPr lang="en-US" sz="2000" dirty="0"/>
              <a:t>April 12, 2024</a:t>
            </a:r>
          </a:p>
          <a:p>
            <a:pPr algn="l"/>
            <a:r>
              <a:rPr lang="en-US" sz="2000" dirty="0"/>
              <a:t>Zoom</a:t>
            </a:r>
          </a:p>
          <a:p>
            <a:pPr algn="l"/>
            <a:r>
              <a:rPr lang="en-US" sz="2000" dirty="0"/>
              <a:t>Joyce Losick-Yang</a:t>
            </a:r>
          </a:p>
        </p:txBody>
      </p:sp>
      <p:sp>
        <p:nvSpPr>
          <p:cNvPr id="29" name="Rectangle 28">
            <a:extLst>
              <a:ext uri="{FF2B5EF4-FFF2-40B4-BE49-F238E27FC236}">
                <a16:creationId xmlns:a16="http://schemas.microsoft.com/office/drawing/2014/main" id="{C4C9F2B0-1044-46EB-8AEB-C3BFFDE6C2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23336" y="-3"/>
            <a:ext cx="4068664" cy="6858000"/>
          </a:xfrm>
          <a:prstGeom prst="rect">
            <a:avLst/>
          </a:prstGeom>
          <a:gradFill>
            <a:gsLst>
              <a:gs pos="26000">
                <a:srgbClr val="000000"/>
              </a:gs>
              <a:gs pos="100000">
                <a:schemeClr val="accent1"/>
              </a:gs>
            </a:gsLst>
            <a:lin ang="9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Rectangle 30">
            <a:extLst>
              <a:ext uri="{FF2B5EF4-FFF2-40B4-BE49-F238E27FC236}">
                <a16:creationId xmlns:a16="http://schemas.microsoft.com/office/drawing/2014/main" id="{D28B54C3-B57B-472A-B96E-1FCB67093D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23336" y="-3"/>
            <a:ext cx="3611463" cy="6858000"/>
          </a:xfrm>
          <a:prstGeom prst="rect">
            <a:avLst/>
          </a:prstGeom>
          <a:gradFill>
            <a:gsLst>
              <a:gs pos="0">
                <a:schemeClr val="accent1">
                  <a:lumMod val="75000"/>
                  <a:alpha val="56000"/>
                </a:schemeClr>
              </a:gs>
              <a:gs pos="100000">
                <a:srgbClr val="000000">
                  <a:alpha val="52000"/>
                </a:srgb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Rectangle 32">
            <a:extLst>
              <a:ext uri="{FF2B5EF4-FFF2-40B4-BE49-F238E27FC236}">
                <a16:creationId xmlns:a16="http://schemas.microsoft.com/office/drawing/2014/main" id="{7DB3C429-F8DA-49B9-AF84-21996FCF78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8230721" y="-107390"/>
            <a:ext cx="3853890" cy="4068665"/>
          </a:xfrm>
          <a:prstGeom prst="rect">
            <a:avLst/>
          </a:prstGeom>
          <a:gradFill>
            <a:gsLst>
              <a:gs pos="0">
                <a:srgbClr val="000000">
                  <a:alpha val="34000"/>
                </a:srgbClr>
              </a:gs>
              <a:gs pos="96000">
                <a:schemeClr val="accent1">
                  <a:alpha val="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image1.png">
            <a:extLst>
              <a:ext uri="{FF2B5EF4-FFF2-40B4-BE49-F238E27FC236}">
                <a16:creationId xmlns:a16="http://schemas.microsoft.com/office/drawing/2014/main" id="{7F9A0D74-A427-887F-855E-52C5D85EC7B6}"/>
              </a:ext>
            </a:extLst>
          </p:cNvPr>
          <p:cNvPicPr/>
          <p:nvPr/>
        </p:nvPicPr>
        <p:blipFill rotWithShape="1">
          <a:blip r:embed="rId2"/>
          <a:srcRect r="248" b="-2"/>
          <a:stretch/>
        </p:blipFill>
        <p:spPr>
          <a:xfrm>
            <a:off x="6096000" y="1012536"/>
            <a:ext cx="4756162" cy="4756162"/>
          </a:xfrm>
          <a:custGeom>
            <a:avLst/>
            <a:gdLst/>
            <a:ahLst/>
            <a:cxnLst/>
            <a:rect l="l" t="t" r="r" b="b"/>
            <a:pathLst>
              <a:path w="5031136" h="5031136">
                <a:moveTo>
                  <a:pt x="2515568" y="0"/>
                </a:moveTo>
                <a:cubicBezTo>
                  <a:pt x="3904878" y="0"/>
                  <a:pt x="5031136" y="1126258"/>
                  <a:pt x="5031136" y="2515568"/>
                </a:cubicBezTo>
                <a:cubicBezTo>
                  <a:pt x="5031136" y="3904878"/>
                  <a:pt x="3904878" y="5031136"/>
                  <a:pt x="2515568" y="5031136"/>
                </a:cubicBezTo>
                <a:cubicBezTo>
                  <a:pt x="1126258" y="5031136"/>
                  <a:pt x="0" y="3904878"/>
                  <a:pt x="0" y="2515568"/>
                </a:cubicBezTo>
                <a:cubicBezTo>
                  <a:pt x="0" y="1126258"/>
                  <a:pt x="1126258" y="0"/>
                  <a:pt x="2515568" y="0"/>
                </a:cubicBezTo>
                <a:close/>
              </a:path>
            </a:pathLst>
          </a:custGeom>
        </p:spPr>
      </p:pic>
    </p:spTree>
    <p:extLst>
      <p:ext uri="{BB962C8B-B14F-4D97-AF65-F5344CB8AC3E}">
        <p14:creationId xmlns:p14="http://schemas.microsoft.com/office/powerpoint/2010/main" val="21210404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794FD5D3-F186-9F0A-5D41-8475609732CB}"/>
              </a:ext>
            </a:extLst>
          </p:cNvPr>
          <p:cNvPicPr>
            <a:picLocks noChangeAspect="1"/>
          </p:cNvPicPr>
          <p:nvPr/>
        </p:nvPicPr>
        <p:blipFill>
          <a:blip r:embed="rId2"/>
          <a:stretch>
            <a:fillRect/>
          </a:stretch>
        </p:blipFill>
        <p:spPr>
          <a:xfrm>
            <a:off x="1017286" y="739866"/>
            <a:ext cx="4355913" cy="3115138"/>
          </a:xfrm>
          <a:prstGeom prst="rect">
            <a:avLst/>
          </a:prstGeom>
        </p:spPr>
      </p:pic>
      <p:pic>
        <p:nvPicPr>
          <p:cNvPr id="5" name="Picture 4">
            <a:extLst>
              <a:ext uri="{FF2B5EF4-FFF2-40B4-BE49-F238E27FC236}">
                <a16:creationId xmlns:a16="http://schemas.microsoft.com/office/drawing/2014/main" id="{257FFE42-CF3B-EBA1-5B56-2CDFE6C19DC6}"/>
              </a:ext>
            </a:extLst>
          </p:cNvPr>
          <p:cNvPicPr>
            <a:picLocks noChangeAspect="1"/>
          </p:cNvPicPr>
          <p:nvPr/>
        </p:nvPicPr>
        <p:blipFill>
          <a:blip r:embed="rId3"/>
          <a:stretch>
            <a:fillRect/>
          </a:stretch>
        </p:blipFill>
        <p:spPr>
          <a:xfrm>
            <a:off x="4908604" y="3331465"/>
            <a:ext cx="6544419" cy="2573493"/>
          </a:xfrm>
          <a:prstGeom prst="rect">
            <a:avLst/>
          </a:prstGeom>
        </p:spPr>
      </p:pic>
      <p:sp>
        <p:nvSpPr>
          <p:cNvPr id="6" name="TextBox 5">
            <a:extLst>
              <a:ext uri="{FF2B5EF4-FFF2-40B4-BE49-F238E27FC236}">
                <a16:creationId xmlns:a16="http://schemas.microsoft.com/office/drawing/2014/main" id="{56B94C88-CB2E-8AC1-2BD8-521960A2BF83}"/>
              </a:ext>
            </a:extLst>
          </p:cNvPr>
          <p:cNvSpPr txBox="1"/>
          <p:nvPr/>
        </p:nvSpPr>
        <p:spPr>
          <a:xfrm>
            <a:off x="7331219" y="1228715"/>
            <a:ext cx="2220673" cy="1569660"/>
          </a:xfrm>
          <a:prstGeom prst="rect">
            <a:avLst/>
          </a:prstGeom>
          <a:noFill/>
        </p:spPr>
        <p:txBody>
          <a:bodyPr wrap="none" rtlCol="0">
            <a:spAutoFit/>
          </a:bodyPr>
          <a:lstStyle/>
          <a:p>
            <a:pPr algn="ctr"/>
            <a:r>
              <a:rPr lang="en-US" sz="2400" i="1" dirty="0"/>
              <a:t>Official Postcard</a:t>
            </a:r>
          </a:p>
          <a:p>
            <a:pPr algn="ctr"/>
            <a:endParaRPr lang="en-US" sz="2400" i="1" dirty="0"/>
          </a:p>
          <a:p>
            <a:pPr algn="ctr"/>
            <a:r>
              <a:rPr lang="en-US" sz="2400" i="1" dirty="0"/>
              <a:t>Official</a:t>
            </a:r>
          </a:p>
          <a:p>
            <a:pPr algn="ctr"/>
            <a:r>
              <a:rPr lang="en-US" sz="2400" i="1" dirty="0"/>
              <a:t>Opt-Out Mailer</a:t>
            </a:r>
          </a:p>
        </p:txBody>
      </p:sp>
      <p:sp>
        <p:nvSpPr>
          <p:cNvPr id="8" name="Arrow: Right 7">
            <a:extLst>
              <a:ext uri="{FF2B5EF4-FFF2-40B4-BE49-F238E27FC236}">
                <a16:creationId xmlns:a16="http://schemas.microsoft.com/office/drawing/2014/main" id="{04DA1717-C1C8-9AEE-F5AC-7018C3BA6121}"/>
              </a:ext>
            </a:extLst>
          </p:cNvPr>
          <p:cNvSpPr/>
          <p:nvPr/>
        </p:nvSpPr>
        <p:spPr>
          <a:xfrm flipH="1" flipV="1">
            <a:off x="5874280" y="1300054"/>
            <a:ext cx="1119906" cy="353648"/>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Arrow: Right 8">
            <a:extLst>
              <a:ext uri="{FF2B5EF4-FFF2-40B4-BE49-F238E27FC236}">
                <a16:creationId xmlns:a16="http://schemas.microsoft.com/office/drawing/2014/main" id="{A1EAAF55-36D3-B4C2-B271-567A85451883}"/>
              </a:ext>
            </a:extLst>
          </p:cNvPr>
          <p:cNvSpPr/>
          <p:nvPr/>
        </p:nvSpPr>
        <p:spPr>
          <a:xfrm rot="16200000" flipH="1" flipV="1">
            <a:off x="8255703" y="2888096"/>
            <a:ext cx="390844" cy="353648"/>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image1.png">
            <a:extLst>
              <a:ext uri="{FF2B5EF4-FFF2-40B4-BE49-F238E27FC236}">
                <a16:creationId xmlns:a16="http://schemas.microsoft.com/office/drawing/2014/main" id="{5E3A619F-6F39-3081-86BA-53CF89DEBB18}"/>
              </a:ext>
            </a:extLst>
          </p:cNvPr>
          <p:cNvPicPr/>
          <p:nvPr/>
        </p:nvPicPr>
        <p:blipFill>
          <a:blip r:embed="rId4">
            <a:alphaModFix amt="35000"/>
          </a:blip>
          <a:srcRect l="66" r="66"/>
          <a:stretch>
            <a:fillRect/>
          </a:stretch>
        </p:blipFill>
        <p:spPr>
          <a:xfrm>
            <a:off x="11138391" y="5904958"/>
            <a:ext cx="815713" cy="815713"/>
          </a:xfrm>
          <a:prstGeom prst="rect">
            <a:avLst/>
          </a:prstGeom>
          <a:ln/>
        </p:spPr>
      </p:pic>
      <p:pic>
        <p:nvPicPr>
          <p:cNvPr id="12" name="Picture 11">
            <a:extLst>
              <a:ext uri="{FF2B5EF4-FFF2-40B4-BE49-F238E27FC236}">
                <a16:creationId xmlns:a16="http://schemas.microsoft.com/office/drawing/2014/main" id="{D38E42F0-C7A6-CB2A-8B8B-5EE5CD3DACB8}"/>
              </a:ext>
            </a:extLst>
          </p:cNvPr>
          <p:cNvPicPr>
            <a:picLocks noChangeAspect="1"/>
          </p:cNvPicPr>
          <p:nvPr/>
        </p:nvPicPr>
        <p:blipFill>
          <a:blip r:embed="rId5"/>
          <a:stretch>
            <a:fillRect/>
          </a:stretch>
        </p:blipFill>
        <p:spPr>
          <a:xfrm>
            <a:off x="3359781" y="2334305"/>
            <a:ext cx="738823" cy="202417"/>
          </a:xfrm>
          <a:prstGeom prst="rect">
            <a:avLst/>
          </a:prstGeom>
        </p:spPr>
      </p:pic>
    </p:spTree>
    <p:extLst>
      <p:ext uri="{BB962C8B-B14F-4D97-AF65-F5344CB8AC3E}">
        <p14:creationId xmlns:p14="http://schemas.microsoft.com/office/powerpoint/2010/main" val="7880329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432744C-0932-A277-5D11-2300C6F6F03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A8DED86-BC19-CD71-D99E-AFD2BDFC7154}"/>
              </a:ext>
            </a:extLst>
          </p:cNvPr>
          <p:cNvSpPr>
            <a:spLocks noGrp="1"/>
          </p:cNvSpPr>
          <p:nvPr>
            <p:ph type="title"/>
          </p:nvPr>
        </p:nvSpPr>
        <p:spPr>
          <a:xfrm>
            <a:off x="679604" y="136525"/>
            <a:ext cx="10515600" cy="1325563"/>
          </a:xfrm>
        </p:spPr>
        <p:txBody>
          <a:bodyPr>
            <a:normAutofit/>
          </a:bodyPr>
          <a:lstStyle/>
          <a:p>
            <a:r>
              <a:rPr lang="en-US" sz="4000" b="1" dirty="0">
                <a:latin typeface="+mn-lt"/>
                <a:cs typeface="Arial" panose="020B0604020202020204" pitchFamily="34" charset="0"/>
              </a:rPr>
              <a:t>Other Planned ACP Engagements</a:t>
            </a:r>
          </a:p>
        </p:txBody>
      </p:sp>
      <p:sp>
        <p:nvSpPr>
          <p:cNvPr id="6" name="TextBox 5">
            <a:extLst>
              <a:ext uri="{FF2B5EF4-FFF2-40B4-BE49-F238E27FC236}">
                <a16:creationId xmlns:a16="http://schemas.microsoft.com/office/drawing/2014/main" id="{B146DCB9-FF86-AE2C-1FD2-A7CA0D9C9EC6}"/>
              </a:ext>
            </a:extLst>
          </p:cNvPr>
          <p:cNvSpPr txBox="1"/>
          <p:nvPr/>
        </p:nvSpPr>
        <p:spPr>
          <a:xfrm>
            <a:off x="679604" y="1122319"/>
            <a:ext cx="11081136" cy="5356082"/>
          </a:xfrm>
          <a:prstGeom prst="rect">
            <a:avLst/>
          </a:prstGeom>
          <a:noFill/>
        </p:spPr>
        <p:txBody>
          <a:bodyPr wrap="square" rtlCol="0">
            <a:spAutoFit/>
          </a:bodyPr>
          <a:lstStyle/>
          <a:p>
            <a:pPr marL="342900" indent="-342900">
              <a:lnSpc>
                <a:spcPct val="150000"/>
              </a:lnSpc>
              <a:buFont typeface="Wingdings" panose="05000000000000000000" pitchFamily="2" charset="2"/>
              <a:buChar char="q"/>
            </a:pPr>
            <a:r>
              <a:rPr lang="en-US" sz="2300" dirty="0">
                <a:latin typeface="Arial" panose="020B0604020202020204" pitchFamily="34" charset="0"/>
                <a:cs typeface="Arial" panose="020B0604020202020204" pitchFamily="34" charset="0"/>
              </a:rPr>
              <a:t>Mar – May ’24 – Community Meetings</a:t>
            </a:r>
          </a:p>
          <a:p>
            <a:pPr marL="800100" lvl="1" indent="-342900">
              <a:lnSpc>
                <a:spcPct val="150000"/>
              </a:lnSpc>
              <a:buFont typeface="Wingdings" panose="05000000000000000000" pitchFamily="2" charset="2"/>
              <a:buChar char="q"/>
            </a:pPr>
            <a:r>
              <a:rPr lang="en-US" sz="2300" i="1" dirty="0">
                <a:solidFill>
                  <a:schemeClr val="accent3"/>
                </a:solidFill>
                <a:latin typeface="Arial" panose="020B0604020202020204" pitchFamily="34" charset="0"/>
                <a:cs typeface="Arial" panose="020B0604020202020204" pitchFamily="34" charset="0"/>
              </a:rPr>
              <a:t>Tuesday, March 26, 1:30 PM, Robb Senior Center</a:t>
            </a:r>
          </a:p>
          <a:p>
            <a:pPr marL="800100" lvl="1" indent="-342900">
              <a:lnSpc>
                <a:spcPct val="150000"/>
              </a:lnSpc>
              <a:buFont typeface="Wingdings" panose="05000000000000000000" pitchFamily="2" charset="2"/>
              <a:buChar char="q"/>
            </a:pPr>
            <a:r>
              <a:rPr lang="en-US" sz="2300" dirty="0">
                <a:latin typeface="Arial" panose="020B0604020202020204" pitchFamily="34" charset="0"/>
                <a:cs typeface="Arial" panose="020B0604020202020204" pitchFamily="34" charset="0"/>
              </a:rPr>
              <a:t>Monday, April 8, 9:00 AM, Old Town Hall</a:t>
            </a:r>
          </a:p>
          <a:p>
            <a:pPr marL="800100" lvl="1" indent="-342900">
              <a:lnSpc>
                <a:spcPct val="150000"/>
              </a:lnSpc>
              <a:buFont typeface="Wingdings" panose="05000000000000000000" pitchFamily="2" charset="2"/>
              <a:buChar char="q"/>
            </a:pPr>
            <a:r>
              <a:rPr lang="en-US" sz="2300" dirty="0">
                <a:latin typeface="Arial" panose="020B0604020202020204" pitchFamily="34" charset="0"/>
                <a:cs typeface="Arial" panose="020B0604020202020204" pitchFamily="34" charset="0"/>
              </a:rPr>
              <a:t>Friday, April 12, 12noon, virtual Zoom meeting (will be recorded)</a:t>
            </a:r>
          </a:p>
          <a:p>
            <a:pPr marL="800100" lvl="1" indent="-342900">
              <a:lnSpc>
                <a:spcPct val="150000"/>
              </a:lnSpc>
              <a:buFont typeface="Wingdings" panose="05000000000000000000" pitchFamily="2" charset="2"/>
              <a:buChar char="q"/>
            </a:pPr>
            <a:r>
              <a:rPr lang="en-US" sz="2300" dirty="0">
                <a:latin typeface="Arial" panose="020B0604020202020204" pitchFamily="34" charset="0"/>
                <a:cs typeface="Arial" panose="020B0604020202020204" pitchFamily="34" charset="0"/>
              </a:rPr>
              <a:t>Wednesday, April 17, 6:00 PM, Memorial Hall Library </a:t>
            </a:r>
          </a:p>
          <a:p>
            <a:pPr marL="342900" indent="-342900">
              <a:lnSpc>
                <a:spcPct val="150000"/>
              </a:lnSpc>
              <a:buFont typeface="Wingdings" panose="05000000000000000000" pitchFamily="2" charset="2"/>
              <a:buChar char="q"/>
            </a:pPr>
            <a:r>
              <a:rPr lang="en-US" sz="2300" dirty="0">
                <a:latin typeface="Arial" panose="020B0604020202020204" pitchFamily="34" charset="0"/>
                <a:cs typeface="Arial" panose="020B0604020202020204" pitchFamily="34" charset="0"/>
              </a:rPr>
              <a:t>April 2 - Official Press Release; Website Updated; Customer service line up</a:t>
            </a:r>
          </a:p>
          <a:p>
            <a:pPr marL="342900" indent="-342900">
              <a:lnSpc>
                <a:spcPct val="150000"/>
              </a:lnSpc>
              <a:buFont typeface="Wingdings" panose="05000000000000000000" pitchFamily="2" charset="2"/>
              <a:buChar char="q"/>
            </a:pPr>
            <a:r>
              <a:rPr lang="en-US" sz="2300" dirty="0">
                <a:latin typeface="Arial" panose="020B0604020202020204" pitchFamily="34" charset="0"/>
                <a:cs typeface="Arial" panose="020B0604020202020204" pitchFamily="34" charset="0"/>
              </a:rPr>
              <a:t>April 10 –Official Mailer sent</a:t>
            </a:r>
          </a:p>
          <a:p>
            <a:pPr marL="342900" indent="-342900">
              <a:lnSpc>
                <a:spcPct val="150000"/>
              </a:lnSpc>
              <a:buFont typeface="Wingdings" panose="05000000000000000000" pitchFamily="2" charset="2"/>
              <a:buChar char="q"/>
            </a:pPr>
            <a:r>
              <a:rPr lang="en-US" sz="2300" dirty="0">
                <a:latin typeface="Arial" panose="020B0604020202020204" pitchFamily="34" charset="0"/>
                <a:cs typeface="Arial" panose="020B0604020202020204" pitchFamily="34" charset="0"/>
              </a:rPr>
              <a:t>May 13 – Opt-out/</a:t>
            </a:r>
            <a:r>
              <a:rPr lang="en-US" sz="2300" dirty="0" err="1">
                <a:latin typeface="Arial" panose="020B0604020202020204" pitchFamily="34" charset="0"/>
                <a:cs typeface="Arial" panose="020B0604020202020204" pitchFamily="34" charset="0"/>
              </a:rPr>
              <a:t>Opt</a:t>
            </a:r>
            <a:r>
              <a:rPr lang="en-US" sz="2300" dirty="0">
                <a:latin typeface="Arial" panose="020B0604020202020204" pitchFamily="34" charset="0"/>
                <a:cs typeface="Arial" panose="020B0604020202020204" pitchFamily="34" charset="0"/>
              </a:rPr>
              <a:t>-up period ends</a:t>
            </a:r>
          </a:p>
          <a:p>
            <a:pPr marL="342900" indent="-342900">
              <a:lnSpc>
                <a:spcPct val="150000"/>
              </a:lnSpc>
              <a:buFont typeface="Wingdings" panose="05000000000000000000" pitchFamily="2" charset="2"/>
              <a:buChar char="q"/>
            </a:pPr>
            <a:r>
              <a:rPr lang="en-US" sz="2300" dirty="0">
                <a:latin typeface="Arial" panose="020B0604020202020204" pitchFamily="34" charset="0"/>
                <a:cs typeface="Arial" panose="020B0604020202020204" pitchFamily="34" charset="0"/>
              </a:rPr>
              <a:t>June  - Launch program</a:t>
            </a:r>
          </a:p>
          <a:p>
            <a:pPr lvl="0">
              <a:lnSpc>
                <a:spcPct val="150000"/>
              </a:lnSpc>
            </a:pPr>
            <a:endParaRPr lang="en-US" sz="2400" dirty="0">
              <a:latin typeface="Arial" panose="020B0604020202020204" pitchFamily="34" charset="0"/>
              <a:cs typeface="Arial" panose="020B0604020202020204" pitchFamily="34" charset="0"/>
            </a:endParaRPr>
          </a:p>
        </p:txBody>
      </p:sp>
      <p:pic>
        <p:nvPicPr>
          <p:cNvPr id="3" name="image1.png">
            <a:extLst>
              <a:ext uri="{FF2B5EF4-FFF2-40B4-BE49-F238E27FC236}">
                <a16:creationId xmlns:a16="http://schemas.microsoft.com/office/drawing/2014/main" id="{4EEA9093-91FD-4A08-85FB-08360572C1E4}"/>
              </a:ext>
            </a:extLst>
          </p:cNvPr>
          <p:cNvPicPr/>
          <p:nvPr/>
        </p:nvPicPr>
        <p:blipFill>
          <a:blip r:embed="rId2">
            <a:alphaModFix amt="35000"/>
          </a:blip>
          <a:srcRect l="66" r="66"/>
          <a:stretch>
            <a:fillRect/>
          </a:stretch>
        </p:blipFill>
        <p:spPr>
          <a:xfrm>
            <a:off x="11138391" y="5904958"/>
            <a:ext cx="815713" cy="815713"/>
          </a:xfrm>
          <a:prstGeom prst="rect">
            <a:avLst/>
          </a:prstGeom>
          <a:ln/>
        </p:spPr>
      </p:pic>
    </p:spTree>
    <p:extLst>
      <p:ext uri="{BB962C8B-B14F-4D97-AF65-F5344CB8AC3E}">
        <p14:creationId xmlns:p14="http://schemas.microsoft.com/office/powerpoint/2010/main" val="7008854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D0A12D-77E8-4D11-B897-784A3548BC0B}"/>
              </a:ext>
            </a:extLst>
          </p:cNvPr>
          <p:cNvSpPr>
            <a:spLocks noGrp="1"/>
          </p:cNvSpPr>
          <p:nvPr>
            <p:ph type="title"/>
          </p:nvPr>
        </p:nvSpPr>
        <p:spPr>
          <a:xfrm>
            <a:off x="638636" y="154879"/>
            <a:ext cx="10914727" cy="1325563"/>
          </a:xfrm>
        </p:spPr>
        <p:txBody>
          <a:bodyPr>
            <a:normAutofit/>
          </a:bodyPr>
          <a:lstStyle/>
          <a:p>
            <a:r>
              <a:rPr lang="en-US" sz="4000" b="1" dirty="0">
                <a:latin typeface="+mn-lt"/>
                <a:cs typeface="Arial" panose="020B0604020202020204" pitchFamily="34" charset="0"/>
              </a:rPr>
              <a:t>Municipal Aggregation</a:t>
            </a:r>
          </a:p>
        </p:txBody>
      </p:sp>
      <p:sp>
        <p:nvSpPr>
          <p:cNvPr id="66" name="TextBox 65">
            <a:extLst>
              <a:ext uri="{FF2B5EF4-FFF2-40B4-BE49-F238E27FC236}">
                <a16:creationId xmlns:a16="http://schemas.microsoft.com/office/drawing/2014/main" id="{0EA77D86-5515-4492-9D85-5BFFA5D200DE}"/>
              </a:ext>
            </a:extLst>
          </p:cNvPr>
          <p:cNvSpPr txBox="1"/>
          <p:nvPr/>
        </p:nvSpPr>
        <p:spPr>
          <a:xfrm>
            <a:off x="6863713" y="4034292"/>
            <a:ext cx="4503608" cy="1569660"/>
          </a:xfrm>
          <a:prstGeom prst="rect">
            <a:avLst/>
          </a:prstGeom>
          <a:noFill/>
        </p:spPr>
        <p:txBody>
          <a:bodyPr wrap="square" rtlCol="0">
            <a:spAutoFit/>
          </a:bodyPr>
          <a:lstStyle/>
          <a:p>
            <a:pPr algn="ctr"/>
            <a:r>
              <a:rPr lang="en-US" sz="2400" b="1" dirty="0"/>
              <a:t>Aggregation</a:t>
            </a:r>
          </a:p>
          <a:p>
            <a:pPr algn="ctr"/>
            <a:r>
              <a:rPr lang="en-US" sz="2400" dirty="0">
                <a:solidFill>
                  <a:schemeClr val="accent2"/>
                </a:solidFill>
              </a:rPr>
              <a:t>Many Retail Accounts Combined Into Single</a:t>
            </a:r>
          </a:p>
          <a:p>
            <a:pPr algn="ctr"/>
            <a:r>
              <a:rPr lang="en-US" sz="2400" dirty="0">
                <a:solidFill>
                  <a:schemeClr val="accent2"/>
                </a:solidFill>
              </a:rPr>
              <a:t>Wholesale Purchase </a:t>
            </a:r>
          </a:p>
        </p:txBody>
      </p:sp>
      <p:grpSp>
        <p:nvGrpSpPr>
          <p:cNvPr id="75" name="Group 74">
            <a:extLst>
              <a:ext uri="{FF2B5EF4-FFF2-40B4-BE49-F238E27FC236}">
                <a16:creationId xmlns:a16="http://schemas.microsoft.com/office/drawing/2014/main" id="{4962BF4F-96DC-4E3B-B6F3-799093605ED4}"/>
              </a:ext>
            </a:extLst>
          </p:cNvPr>
          <p:cNvGrpSpPr/>
          <p:nvPr/>
        </p:nvGrpSpPr>
        <p:grpSpPr>
          <a:xfrm>
            <a:off x="7376570" y="1257135"/>
            <a:ext cx="3268751" cy="1339527"/>
            <a:chOff x="9351326" y="2455246"/>
            <a:chExt cx="1375462" cy="512994"/>
          </a:xfrm>
        </p:grpSpPr>
        <p:pic>
          <p:nvPicPr>
            <p:cNvPr id="63" name="Graphic 62" descr="House">
              <a:extLst>
                <a:ext uri="{FF2B5EF4-FFF2-40B4-BE49-F238E27FC236}">
                  <a16:creationId xmlns:a16="http://schemas.microsoft.com/office/drawing/2014/main" id="{65F0C6D6-6E62-489B-B754-7F395415AC30}"/>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594087" y="2479787"/>
              <a:ext cx="228600" cy="228600"/>
            </a:xfrm>
            <a:prstGeom prst="rect">
              <a:avLst/>
            </a:prstGeom>
          </p:spPr>
        </p:pic>
        <p:pic>
          <p:nvPicPr>
            <p:cNvPr id="64" name="Graphic 63" descr="Building">
              <a:extLst>
                <a:ext uri="{FF2B5EF4-FFF2-40B4-BE49-F238E27FC236}">
                  <a16:creationId xmlns:a16="http://schemas.microsoft.com/office/drawing/2014/main" id="{7AE1BDFC-9E2E-4BAD-A49E-6341BCDA82A7}"/>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9799355" y="2609738"/>
              <a:ext cx="228600" cy="228600"/>
            </a:xfrm>
            <a:prstGeom prst="rect">
              <a:avLst/>
            </a:prstGeom>
          </p:spPr>
        </p:pic>
        <p:pic>
          <p:nvPicPr>
            <p:cNvPr id="65" name="Graphic 64" descr="House">
              <a:extLst>
                <a:ext uri="{FF2B5EF4-FFF2-40B4-BE49-F238E27FC236}">
                  <a16:creationId xmlns:a16="http://schemas.microsoft.com/office/drawing/2014/main" id="{7D246179-A43F-4F60-8ED3-E5EFAE0360FF}"/>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123201" y="2511040"/>
              <a:ext cx="228600" cy="228600"/>
            </a:xfrm>
            <a:prstGeom prst="rect">
              <a:avLst/>
            </a:prstGeom>
          </p:spPr>
        </p:pic>
        <p:pic>
          <p:nvPicPr>
            <p:cNvPr id="67" name="Graphic 66" descr="Building">
              <a:extLst>
                <a:ext uri="{FF2B5EF4-FFF2-40B4-BE49-F238E27FC236}">
                  <a16:creationId xmlns:a16="http://schemas.microsoft.com/office/drawing/2014/main" id="{0C7DC775-A579-42D2-A5C8-ECA962BF77A4}"/>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9961278" y="2622272"/>
              <a:ext cx="228600" cy="228600"/>
            </a:xfrm>
            <a:prstGeom prst="rect">
              <a:avLst/>
            </a:prstGeom>
          </p:spPr>
        </p:pic>
        <p:pic>
          <p:nvPicPr>
            <p:cNvPr id="68" name="Graphic 67" descr="Building">
              <a:extLst>
                <a:ext uri="{FF2B5EF4-FFF2-40B4-BE49-F238E27FC236}">
                  <a16:creationId xmlns:a16="http://schemas.microsoft.com/office/drawing/2014/main" id="{FE7F8EB7-B6E6-432E-AE62-AD247C610925}"/>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9917260" y="2462253"/>
              <a:ext cx="228600" cy="228600"/>
            </a:xfrm>
            <a:prstGeom prst="rect">
              <a:avLst/>
            </a:prstGeom>
          </p:spPr>
        </p:pic>
        <p:pic>
          <p:nvPicPr>
            <p:cNvPr id="69" name="Graphic 68" descr="Building">
              <a:extLst>
                <a:ext uri="{FF2B5EF4-FFF2-40B4-BE49-F238E27FC236}">
                  <a16:creationId xmlns:a16="http://schemas.microsoft.com/office/drawing/2014/main" id="{B6AEABA7-A2C9-43A0-A98F-7532C15B2E43}"/>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9822687" y="2739640"/>
              <a:ext cx="228600" cy="228600"/>
            </a:xfrm>
            <a:prstGeom prst="rect">
              <a:avLst/>
            </a:prstGeom>
          </p:spPr>
        </p:pic>
        <p:pic>
          <p:nvPicPr>
            <p:cNvPr id="70" name="Graphic 69" descr="House">
              <a:extLst>
                <a:ext uri="{FF2B5EF4-FFF2-40B4-BE49-F238E27FC236}">
                  <a16:creationId xmlns:a16="http://schemas.microsoft.com/office/drawing/2014/main" id="{038027D0-2905-4DB3-8065-19DFCEF221F0}"/>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261792" y="2650439"/>
              <a:ext cx="228600" cy="228600"/>
            </a:xfrm>
            <a:prstGeom prst="rect">
              <a:avLst/>
            </a:prstGeom>
          </p:spPr>
        </p:pic>
        <p:pic>
          <p:nvPicPr>
            <p:cNvPr id="71" name="Graphic 70" descr="House">
              <a:extLst>
                <a:ext uri="{FF2B5EF4-FFF2-40B4-BE49-F238E27FC236}">
                  <a16:creationId xmlns:a16="http://schemas.microsoft.com/office/drawing/2014/main" id="{F869FAA0-CCA6-4047-8CD7-C71BDE01EC56}"/>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618511" y="2660147"/>
              <a:ext cx="228600" cy="228600"/>
            </a:xfrm>
            <a:prstGeom prst="rect">
              <a:avLst/>
            </a:prstGeom>
          </p:spPr>
        </p:pic>
        <p:pic>
          <p:nvPicPr>
            <p:cNvPr id="72" name="Graphic 71" descr="House">
              <a:extLst>
                <a:ext uri="{FF2B5EF4-FFF2-40B4-BE49-F238E27FC236}">
                  <a16:creationId xmlns:a16="http://schemas.microsoft.com/office/drawing/2014/main" id="{1FF49A32-039A-4B0E-B876-957F257B6D1F}"/>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447047" y="2455246"/>
              <a:ext cx="228600" cy="228600"/>
            </a:xfrm>
            <a:prstGeom prst="rect">
              <a:avLst/>
            </a:prstGeom>
          </p:spPr>
        </p:pic>
        <p:pic>
          <p:nvPicPr>
            <p:cNvPr id="73" name="Graphic 72" descr="House">
              <a:extLst>
                <a:ext uri="{FF2B5EF4-FFF2-40B4-BE49-F238E27FC236}">
                  <a16:creationId xmlns:a16="http://schemas.microsoft.com/office/drawing/2014/main" id="{535AF6EA-B743-4025-BD7F-7BFCC37A676D}"/>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498188" y="2640671"/>
              <a:ext cx="228600" cy="228600"/>
            </a:xfrm>
            <a:prstGeom prst="rect">
              <a:avLst/>
            </a:prstGeom>
          </p:spPr>
        </p:pic>
        <p:pic>
          <p:nvPicPr>
            <p:cNvPr id="74" name="Graphic 73" descr="House">
              <a:extLst>
                <a:ext uri="{FF2B5EF4-FFF2-40B4-BE49-F238E27FC236}">
                  <a16:creationId xmlns:a16="http://schemas.microsoft.com/office/drawing/2014/main" id="{FCCE0F52-0BCA-4AE4-AE64-BB194192C6B0}"/>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351326" y="2622272"/>
              <a:ext cx="228600" cy="228600"/>
            </a:xfrm>
            <a:prstGeom prst="rect">
              <a:avLst/>
            </a:prstGeom>
          </p:spPr>
        </p:pic>
      </p:grpSp>
      <p:sp>
        <p:nvSpPr>
          <p:cNvPr id="61" name="Arrow: Down 60">
            <a:extLst>
              <a:ext uri="{FF2B5EF4-FFF2-40B4-BE49-F238E27FC236}">
                <a16:creationId xmlns:a16="http://schemas.microsoft.com/office/drawing/2014/main" id="{DBEAE2FF-8AA5-41A1-9D20-3603B02F1B20}"/>
              </a:ext>
            </a:extLst>
          </p:cNvPr>
          <p:cNvSpPr/>
          <p:nvPr/>
        </p:nvSpPr>
        <p:spPr>
          <a:xfrm>
            <a:off x="8886917" y="2821072"/>
            <a:ext cx="228600" cy="222400"/>
          </a:xfrm>
          <a:prstGeom prst="downArrow">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4" name="Group 13">
            <a:extLst>
              <a:ext uri="{FF2B5EF4-FFF2-40B4-BE49-F238E27FC236}">
                <a16:creationId xmlns:a16="http://schemas.microsoft.com/office/drawing/2014/main" id="{EF9316BB-23F3-5F2D-10C0-E867993254B8}"/>
              </a:ext>
            </a:extLst>
          </p:cNvPr>
          <p:cNvGrpSpPr/>
          <p:nvPr/>
        </p:nvGrpSpPr>
        <p:grpSpPr>
          <a:xfrm>
            <a:off x="8645185" y="3214199"/>
            <a:ext cx="731520" cy="731520"/>
            <a:chOff x="8191220" y="4004058"/>
            <a:chExt cx="731520" cy="731520"/>
          </a:xfrm>
        </p:grpSpPr>
        <p:sp>
          <p:nvSpPr>
            <p:cNvPr id="76" name="Oval 75">
              <a:extLst>
                <a:ext uri="{FF2B5EF4-FFF2-40B4-BE49-F238E27FC236}">
                  <a16:creationId xmlns:a16="http://schemas.microsoft.com/office/drawing/2014/main" id="{F945174A-6802-430B-89EF-FA117BA1E9B0}"/>
                </a:ext>
              </a:extLst>
            </p:cNvPr>
            <p:cNvSpPr/>
            <p:nvPr/>
          </p:nvSpPr>
          <p:spPr>
            <a:xfrm>
              <a:off x="8191220" y="4004058"/>
              <a:ext cx="731520" cy="73152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chemeClr val="accent1">
                    <a:lumMod val="75000"/>
                    <a:lumOff val="25000"/>
                  </a:schemeClr>
                </a:solidFill>
              </a:endParaRPr>
            </a:p>
            <a:p>
              <a:pPr algn="ctr"/>
              <a:r>
                <a:rPr lang="en-US" sz="1200" dirty="0">
                  <a:solidFill>
                    <a:schemeClr val="accent1">
                      <a:lumMod val="75000"/>
                      <a:lumOff val="25000"/>
                    </a:schemeClr>
                  </a:solidFill>
                </a:rPr>
                <a:t>kWh</a:t>
              </a:r>
            </a:p>
          </p:txBody>
        </p:sp>
        <p:cxnSp>
          <p:nvCxnSpPr>
            <p:cNvPr id="78" name="Straight Arrow Connector 77">
              <a:extLst>
                <a:ext uri="{FF2B5EF4-FFF2-40B4-BE49-F238E27FC236}">
                  <a16:creationId xmlns:a16="http://schemas.microsoft.com/office/drawing/2014/main" id="{B5F3AB8D-0794-41B4-BB37-F0579A46FFFB}"/>
                </a:ext>
              </a:extLst>
            </p:cNvPr>
            <p:cNvCxnSpPr/>
            <p:nvPr/>
          </p:nvCxnSpPr>
          <p:spPr>
            <a:xfrm flipV="1">
              <a:off x="8559790" y="4111735"/>
              <a:ext cx="138591" cy="258083"/>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pic>
        <p:nvPicPr>
          <p:cNvPr id="7" name="Graphic 6" descr="Greek Temple with solid fill">
            <a:extLst>
              <a:ext uri="{FF2B5EF4-FFF2-40B4-BE49-F238E27FC236}">
                <a16:creationId xmlns:a16="http://schemas.microsoft.com/office/drawing/2014/main" id="{72053EB6-8C14-F968-5AF1-21BD13E9FD19}"/>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2388653" y="1583083"/>
            <a:ext cx="2362636" cy="2362636"/>
          </a:xfrm>
          <a:prstGeom prst="rect">
            <a:avLst/>
          </a:prstGeom>
        </p:spPr>
      </p:pic>
      <p:sp>
        <p:nvSpPr>
          <p:cNvPr id="13" name="TextBox 12">
            <a:extLst>
              <a:ext uri="{FF2B5EF4-FFF2-40B4-BE49-F238E27FC236}">
                <a16:creationId xmlns:a16="http://schemas.microsoft.com/office/drawing/2014/main" id="{6D9C6FC4-AA10-77A8-1186-FAE187D9FE2E}"/>
              </a:ext>
            </a:extLst>
          </p:cNvPr>
          <p:cNvSpPr txBox="1"/>
          <p:nvPr/>
        </p:nvSpPr>
        <p:spPr>
          <a:xfrm>
            <a:off x="568235" y="3852213"/>
            <a:ext cx="6031149" cy="1569660"/>
          </a:xfrm>
          <a:prstGeom prst="rect">
            <a:avLst/>
          </a:prstGeom>
          <a:noFill/>
        </p:spPr>
        <p:txBody>
          <a:bodyPr wrap="square">
            <a:spAutoFit/>
          </a:bodyPr>
          <a:lstStyle/>
          <a:p>
            <a:pPr algn="ctr"/>
            <a:r>
              <a:rPr lang="en-US" sz="2400" b="1" dirty="0"/>
              <a:t>Municipal</a:t>
            </a:r>
          </a:p>
          <a:p>
            <a:pPr algn="ctr"/>
            <a:r>
              <a:rPr lang="en-US" sz="2400" dirty="0">
                <a:solidFill>
                  <a:schemeClr val="accent2"/>
                </a:solidFill>
              </a:rPr>
              <a:t>Town Hires Energy Consultant</a:t>
            </a:r>
          </a:p>
          <a:p>
            <a:pPr algn="ctr"/>
            <a:r>
              <a:rPr lang="en-US" sz="2400" dirty="0">
                <a:solidFill>
                  <a:schemeClr val="accent2"/>
                </a:solidFill>
              </a:rPr>
              <a:t>Town Competitively Selects Electricity Supplier</a:t>
            </a:r>
          </a:p>
          <a:p>
            <a:pPr algn="ctr"/>
            <a:r>
              <a:rPr lang="en-US" sz="2400" dirty="0">
                <a:solidFill>
                  <a:schemeClr val="accent2"/>
                </a:solidFill>
              </a:rPr>
              <a:t>Community Designs Program</a:t>
            </a:r>
          </a:p>
        </p:txBody>
      </p:sp>
      <p:sp>
        <p:nvSpPr>
          <p:cNvPr id="15" name="TextBox 14">
            <a:extLst>
              <a:ext uri="{FF2B5EF4-FFF2-40B4-BE49-F238E27FC236}">
                <a16:creationId xmlns:a16="http://schemas.microsoft.com/office/drawing/2014/main" id="{16232656-2D1A-4DF0-AC3A-BD17FE16B73D}"/>
              </a:ext>
            </a:extLst>
          </p:cNvPr>
          <p:cNvSpPr txBox="1"/>
          <p:nvPr/>
        </p:nvSpPr>
        <p:spPr>
          <a:xfrm>
            <a:off x="6085801" y="2434158"/>
            <a:ext cx="490840" cy="830997"/>
          </a:xfrm>
          <a:prstGeom prst="rect">
            <a:avLst/>
          </a:prstGeom>
          <a:noFill/>
        </p:spPr>
        <p:txBody>
          <a:bodyPr wrap="none" rtlCol="0">
            <a:spAutoFit/>
          </a:bodyPr>
          <a:lstStyle/>
          <a:p>
            <a:r>
              <a:rPr lang="en-US" sz="4800" b="1" dirty="0"/>
              <a:t>+</a:t>
            </a:r>
          </a:p>
        </p:txBody>
      </p:sp>
      <p:pic>
        <p:nvPicPr>
          <p:cNvPr id="17" name="image1.png">
            <a:extLst>
              <a:ext uri="{FF2B5EF4-FFF2-40B4-BE49-F238E27FC236}">
                <a16:creationId xmlns:a16="http://schemas.microsoft.com/office/drawing/2014/main" id="{E36C4D6D-A3AD-9C32-6023-162F8ECF7F05}"/>
              </a:ext>
            </a:extLst>
          </p:cNvPr>
          <p:cNvPicPr/>
          <p:nvPr/>
        </p:nvPicPr>
        <p:blipFill>
          <a:blip r:embed="rId8">
            <a:alphaModFix amt="35000"/>
          </a:blip>
          <a:srcRect l="66" r="66"/>
          <a:stretch>
            <a:fillRect/>
          </a:stretch>
        </p:blipFill>
        <p:spPr>
          <a:xfrm>
            <a:off x="10910121" y="5812083"/>
            <a:ext cx="914400" cy="914400"/>
          </a:xfrm>
          <a:prstGeom prst="rect">
            <a:avLst/>
          </a:prstGeom>
          <a:ln/>
        </p:spPr>
      </p:pic>
    </p:spTree>
    <p:extLst>
      <p:ext uri="{BB962C8B-B14F-4D97-AF65-F5344CB8AC3E}">
        <p14:creationId xmlns:p14="http://schemas.microsoft.com/office/powerpoint/2010/main" val="35738606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BF50376-C2DB-ED7E-735D-2C93F3DF0E0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DA50838-2D50-6F74-1BC6-805383B46B80}"/>
              </a:ext>
            </a:extLst>
          </p:cNvPr>
          <p:cNvSpPr>
            <a:spLocks noGrp="1"/>
          </p:cNvSpPr>
          <p:nvPr>
            <p:ph type="title"/>
          </p:nvPr>
        </p:nvSpPr>
        <p:spPr>
          <a:xfrm>
            <a:off x="841248" y="334644"/>
            <a:ext cx="10509504" cy="1076914"/>
          </a:xfrm>
        </p:spPr>
        <p:txBody>
          <a:bodyPr vert="horz" lIns="91440" tIns="45720" rIns="91440" bIns="45720" rtlCol="0" anchor="ctr">
            <a:normAutofit/>
          </a:bodyPr>
          <a:lstStyle/>
          <a:p>
            <a:r>
              <a:rPr lang="en-US" sz="4000" b="1" kern="1200" dirty="0">
                <a:solidFill>
                  <a:schemeClr val="tx1"/>
                </a:solidFill>
                <a:latin typeface="+mn-lt"/>
                <a:ea typeface="+mj-ea"/>
                <a:cs typeface="+mj-cs"/>
              </a:rPr>
              <a:t>Electricity System</a:t>
            </a:r>
          </a:p>
        </p:txBody>
      </p:sp>
      <p:pic>
        <p:nvPicPr>
          <p:cNvPr id="4" name="Google Shape;144;p27">
            <a:extLst>
              <a:ext uri="{FF2B5EF4-FFF2-40B4-BE49-F238E27FC236}">
                <a16:creationId xmlns:a16="http://schemas.microsoft.com/office/drawing/2014/main" id="{06870351-8439-4196-607D-40C1959CB9E3}"/>
              </a:ext>
            </a:extLst>
          </p:cNvPr>
          <p:cNvPicPr preferRelativeResize="0"/>
          <p:nvPr/>
        </p:nvPicPr>
        <p:blipFill>
          <a:blip r:embed="rId2">
            <a:alphaModFix/>
          </a:blip>
          <a:stretch>
            <a:fillRect/>
          </a:stretch>
        </p:blipFill>
        <p:spPr>
          <a:xfrm>
            <a:off x="1111143" y="1520758"/>
            <a:ext cx="1710673" cy="1793188"/>
          </a:xfrm>
          <a:prstGeom prst="rect">
            <a:avLst/>
          </a:prstGeom>
          <a:noFill/>
          <a:ln>
            <a:noFill/>
          </a:ln>
        </p:spPr>
      </p:pic>
      <p:sp>
        <p:nvSpPr>
          <p:cNvPr id="5" name="Google Shape;143;p27">
            <a:extLst>
              <a:ext uri="{FF2B5EF4-FFF2-40B4-BE49-F238E27FC236}">
                <a16:creationId xmlns:a16="http://schemas.microsoft.com/office/drawing/2014/main" id="{0EEA16F6-FB94-4643-32CD-7D0DBA888A58}"/>
              </a:ext>
            </a:extLst>
          </p:cNvPr>
          <p:cNvSpPr txBox="1">
            <a:spLocks/>
          </p:cNvSpPr>
          <p:nvPr/>
        </p:nvSpPr>
        <p:spPr>
          <a:xfrm>
            <a:off x="3007770" y="1815737"/>
            <a:ext cx="2580593" cy="1203230"/>
          </a:xfrm>
          <a:prstGeom prst="rect">
            <a:avLst/>
          </a:prstGeom>
        </p:spPr>
        <p:txBody>
          <a:bodyPr spcFirstLastPara="1" vert="horz" wrap="square" lIns="121900" tIns="121900" rIns="121900" bIns="121900" rtlCol="0" anchor="t" anchorCtr="0">
            <a:noAutofit/>
          </a:bodyPr>
          <a:lst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defTabSz="406908">
              <a:spcAft>
                <a:spcPts val="600"/>
              </a:spcAft>
            </a:pPr>
            <a:r>
              <a:rPr lang="en-US" sz="2136" b="0" kern="1200" cap="all" dirty="0">
                <a:solidFill>
                  <a:srgbClr val="1453A3"/>
                </a:solidFill>
                <a:latin typeface="+mj-lt"/>
                <a:ea typeface="+mj-ea"/>
                <a:cs typeface="+mj-cs"/>
              </a:rPr>
              <a:t>1. </a:t>
            </a:r>
            <a:r>
              <a:rPr lang="en-US" sz="2136" b="1" kern="1200" cap="all" dirty="0">
                <a:solidFill>
                  <a:srgbClr val="1453A3"/>
                </a:solidFill>
                <a:latin typeface="+mj-lt"/>
                <a:ea typeface="+mj-ea"/>
                <a:cs typeface="+mj-cs"/>
              </a:rPr>
              <a:t>Delivery: </a:t>
            </a:r>
            <a:r>
              <a:rPr lang="en-US" sz="2136" b="0" kern="1200" cap="all" dirty="0">
                <a:solidFill>
                  <a:srgbClr val="1453A3"/>
                </a:solidFill>
                <a:latin typeface="+mj-lt"/>
                <a:ea typeface="+mj-ea"/>
                <a:cs typeface="+mj-cs"/>
              </a:rPr>
              <a:t>the wires that get power to you</a:t>
            </a:r>
            <a:endParaRPr lang="en-US" sz="2400" dirty="0">
              <a:solidFill>
                <a:schemeClr val="accent1"/>
              </a:solidFill>
            </a:endParaRPr>
          </a:p>
        </p:txBody>
      </p:sp>
      <p:sp>
        <p:nvSpPr>
          <p:cNvPr id="6" name="Google Shape;145;p27">
            <a:extLst>
              <a:ext uri="{FF2B5EF4-FFF2-40B4-BE49-F238E27FC236}">
                <a16:creationId xmlns:a16="http://schemas.microsoft.com/office/drawing/2014/main" id="{AFD28EEA-9C8F-E037-58A4-54643965B3DB}"/>
              </a:ext>
            </a:extLst>
          </p:cNvPr>
          <p:cNvSpPr txBox="1">
            <a:spLocks/>
          </p:cNvSpPr>
          <p:nvPr/>
        </p:nvSpPr>
        <p:spPr>
          <a:xfrm>
            <a:off x="3035125" y="4070486"/>
            <a:ext cx="2372918" cy="1203230"/>
          </a:xfrm>
          <a:prstGeom prst="rect">
            <a:avLst/>
          </a:prstGeom>
        </p:spPr>
        <p:txBody>
          <a:bodyPr spcFirstLastPara="1" vert="horz" wrap="square" lIns="121900" tIns="121900" rIns="121900" bIns="121900" rtlCol="0" anchor="t" anchorCtr="0">
            <a:noAutofit/>
          </a:bodyPr>
          <a:lst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defTabSz="406908">
              <a:spcAft>
                <a:spcPts val="600"/>
              </a:spcAft>
            </a:pPr>
            <a:r>
              <a:rPr lang="en-US" sz="2136" b="0" kern="1200" cap="all" dirty="0">
                <a:solidFill>
                  <a:srgbClr val="1453A3"/>
                </a:solidFill>
                <a:latin typeface="+mj-lt"/>
                <a:ea typeface="+mj-ea"/>
                <a:cs typeface="+mj-cs"/>
              </a:rPr>
              <a:t>2. </a:t>
            </a:r>
            <a:r>
              <a:rPr lang="en-US" sz="2136" b="1" kern="1200" cap="all" dirty="0">
                <a:solidFill>
                  <a:srgbClr val="1453A3"/>
                </a:solidFill>
                <a:latin typeface="+mj-lt"/>
                <a:ea typeface="+mj-ea"/>
                <a:cs typeface="+mj-cs"/>
              </a:rPr>
              <a:t>Supply: </a:t>
            </a:r>
            <a:r>
              <a:rPr lang="en-US" sz="2136" b="0" kern="1200" cap="all" dirty="0">
                <a:solidFill>
                  <a:srgbClr val="1453A3"/>
                </a:solidFill>
                <a:latin typeface="+mj-lt"/>
                <a:ea typeface="+mj-ea"/>
                <a:cs typeface="+mj-cs"/>
              </a:rPr>
              <a:t>the actual electricity</a:t>
            </a:r>
            <a:endParaRPr lang="en-US" sz="2400" dirty="0">
              <a:solidFill>
                <a:schemeClr val="accent1"/>
              </a:solidFill>
            </a:endParaRPr>
          </a:p>
        </p:txBody>
      </p:sp>
      <p:pic>
        <p:nvPicPr>
          <p:cNvPr id="7" name="Google Shape;146;p27">
            <a:extLst>
              <a:ext uri="{FF2B5EF4-FFF2-40B4-BE49-F238E27FC236}">
                <a16:creationId xmlns:a16="http://schemas.microsoft.com/office/drawing/2014/main" id="{EF2EBA01-0485-7DC1-8197-2608FDB32F84}"/>
              </a:ext>
            </a:extLst>
          </p:cNvPr>
          <p:cNvPicPr preferRelativeResize="0"/>
          <p:nvPr/>
        </p:nvPicPr>
        <p:blipFill>
          <a:blip r:embed="rId3">
            <a:alphaModFix/>
          </a:blip>
          <a:stretch>
            <a:fillRect/>
          </a:stretch>
        </p:blipFill>
        <p:spPr>
          <a:xfrm>
            <a:off x="1303036" y="4242803"/>
            <a:ext cx="1533613" cy="1751393"/>
          </a:xfrm>
          <a:prstGeom prst="rect">
            <a:avLst/>
          </a:prstGeom>
          <a:noFill/>
          <a:ln>
            <a:noFill/>
          </a:ln>
        </p:spPr>
      </p:pic>
      <p:sp>
        <p:nvSpPr>
          <p:cNvPr id="11" name="Google Shape;147;p27">
            <a:extLst>
              <a:ext uri="{FF2B5EF4-FFF2-40B4-BE49-F238E27FC236}">
                <a16:creationId xmlns:a16="http://schemas.microsoft.com/office/drawing/2014/main" id="{0D4767FE-668A-603A-6231-E46A43B72F34}"/>
              </a:ext>
            </a:extLst>
          </p:cNvPr>
          <p:cNvSpPr txBox="1">
            <a:spLocks/>
          </p:cNvSpPr>
          <p:nvPr/>
        </p:nvSpPr>
        <p:spPr>
          <a:xfrm>
            <a:off x="5408043" y="1521050"/>
            <a:ext cx="5492453" cy="1203230"/>
          </a:xfrm>
          <a:prstGeom prst="rect">
            <a:avLst/>
          </a:prstGeom>
        </p:spPr>
        <p:txBody>
          <a:bodyPr spcFirstLastPara="1" vert="horz" wrap="square" lIns="121900" tIns="121900" rIns="121900" bIns="121900" rtlCol="0" anchor="t" anchorCtr="0">
            <a:noAutofit/>
          </a:bodyPr>
          <a:lst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440813" indent="-305181" defTabSz="406908">
              <a:spcAft>
                <a:spcPts val="600"/>
              </a:spcAft>
              <a:buSzPts val="1800"/>
              <a:buFont typeface="Arial" panose="020B0604020202020204" pitchFamily="34" charset="0"/>
              <a:buChar char="•"/>
            </a:pPr>
            <a:r>
              <a:rPr lang="en-US" sz="2136" b="0" kern="1200" cap="none" dirty="0">
                <a:solidFill>
                  <a:schemeClr val="tx1"/>
                </a:solidFill>
                <a:latin typeface="+mj-lt"/>
                <a:ea typeface="+mj-ea"/>
                <a:cs typeface="+mj-cs"/>
              </a:rPr>
              <a:t>The utility manages the delivery portion (wires and poles)</a:t>
            </a:r>
          </a:p>
          <a:p>
            <a:pPr marL="440813" indent="-305181" defTabSz="406908">
              <a:spcAft>
                <a:spcPts val="600"/>
              </a:spcAft>
              <a:buSzPts val="1800"/>
              <a:buFont typeface="Arial" panose="020B0604020202020204" pitchFamily="34" charset="0"/>
              <a:buChar char="•"/>
            </a:pPr>
            <a:r>
              <a:rPr lang="en-US" sz="2136" b="0" kern="1200" cap="none" dirty="0">
                <a:solidFill>
                  <a:schemeClr val="tx1"/>
                </a:solidFill>
                <a:latin typeface="+mj-lt"/>
                <a:ea typeface="+mj-ea"/>
                <a:cs typeface="+mj-cs"/>
              </a:rPr>
              <a:t>For Andover, National Grid is the utility</a:t>
            </a:r>
            <a:endParaRPr lang="en-US" sz="2400" cap="none" dirty="0">
              <a:solidFill>
                <a:schemeClr val="tx1"/>
              </a:solidFill>
            </a:endParaRPr>
          </a:p>
        </p:txBody>
      </p:sp>
      <p:sp>
        <p:nvSpPr>
          <p:cNvPr id="12" name="Google Shape;148;p27">
            <a:extLst>
              <a:ext uri="{FF2B5EF4-FFF2-40B4-BE49-F238E27FC236}">
                <a16:creationId xmlns:a16="http://schemas.microsoft.com/office/drawing/2014/main" id="{7BE21B12-37D6-40C3-0210-9D33DFDDA7E3}"/>
              </a:ext>
            </a:extLst>
          </p:cNvPr>
          <p:cNvSpPr txBox="1">
            <a:spLocks/>
          </p:cNvSpPr>
          <p:nvPr/>
        </p:nvSpPr>
        <p:spPr>
          <a:xfrm>
            <a:off x="5244234" y="3839034"/>
            <a:ext cx="5492453" cy="2869365"/>
          </a:xfrm>
          <a:prstGeom prst="rect">
            <a:avLst/>
          </a:prstGeom>
        </p:spPr>
        <p:txBody>
          <a:bodyPr spcFirstLastPara="1" vert="horz" wrap="square" lIns="121900" tIns="121900" rIns="121900" bIns="121900" rtlCol="0" anchor="t" anchorCtr="0">
            <a:noAutofit/>
          </a:bodyPr>
          <a:lst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440813" indent="-305181" defTabSz="406908">
              <a:spcAft>
                <a:spcPts val="600"/>
              </a:spcAft>
              <a:buSzPts val="1800"/>
              <a:buFont typeface="Arial" panose="020B0604020202020204" pitchFamily="34" charset="0"/>
              <a:buChar char="•"/>
            </a:pPr>
            <a:r>
              <a:rPr lang="en-US" sz="2136" b="0" kern="1200" cap="none" dirty="0">
                <a:solidFill>
                  <a:schemeClr val="tx1"/>
                </a:solidFill>
                <a:latin typeface="+mn-lt"/>
                <a:ea typeface="+mj-ea"/>
                <a:cs typeface="+mj-cs"/>
              </a:rPr>
              <a:t>National grid provides supply by default, called Basic Service. Customers can choose their own supplier and leave Basic Service at any time</a:t>
            </a:r>
          </a:p>
          <a:p>
            <a:pPr marL="440813" indent="-305181" defTabSz="406908">
              <a:spcAft>
                <a:spcPts val="600"/>
              </a:spcAft>
              <a:buSzPts val="1800"/>
              <a:buFont typeface="Arial" panose="020B0604020202020204" pitchFamily="34" charset="0"/>
              <a:buChar char="•"/>
            </a:pPr>
            <a:r>
              <a:rPr lang="en-US" sz="2136" b="0" kern="1200" cap="none" dirty="0">
                <a:solidFill>
                  <a:schemeClr val="tx1"/>
                </a:solidFill>
                <a:latin typeface="+mn-lt"/>
                <a:ea typeface="+mj-ea"/>
                <a:cs typeface="+mj-cs"/>
              </a:rPr>
              <a:t>Most residential and small business accounts are still on basic service, while most large commercial accounts have chosen their own supplier</a:t>
            </a:r>
          </a:p>
          <a:p>
            <a:pPr marL="406908" indent="-406908" defTabSz="406908">
              <a:spcAft>
                <a:spcPts val="600"/>
              </a:spcAft>
              <a:buFont typeface="Arial" panose="020B0604020202020204" pitchFamily="34" charset="0"/>
              <a:buChar char="•"/>
            </a:pPr>
            <a:endParaRPr lang="en-US" sz="2848" b="0" kern="1200" cap="none" dirty="0">
              <a:solidFill>
                <a:schemeClr val="tx1"/>
              </a:solidFill>
              <a:latin typeface="+mn-lt"/>
              <a:ea typeface="+mj-ea"/>
              <a:cs typeface="+mj-cs"/>
            </a:endParaRPr>
          </a:p>
          <a:p>
            <a:pPr marL="457200" indent="-457200">
              <a:spcAft>
                <a:spcPts val="600"/>
              </a:spcAft>
              <a:buFont typeface="Arial" panose="020B0604020202020204" pitchFamily="34" charset="0"/>
              <a:buChar char="•"/>
            </a:pPr>
            <a:endParaRPr lang="en-US" sz="3200" cap="none" dirty="0">
              <a:solidFill>
                <a:schemeClr val="tx1"/>
              </a:solidFill>
              <a:latin typeface="+mn-lt"/>
            </a:endParaRPr>
          </a:p>
        </p:txBody>
      </p:sp>
      <p:pic>
        <p:nvPicPr>
          <p:cNvPr id="3" name="image1.png">
            <a:extLst>
              <a:ext uri="{FF2B5EF4-FFF2-40B4-BE49-F238E27FC236}">
                <a16:creationId xmlns:a16="http://schemas.microsoft.com/office/drawing/2014/main" id="{DC5866AD-A0B3-9EA0-6584-DA8274A3775A}"/>
              </a:ext>
            </a:extLst>
          </p:cNvPr>
          <p:cNvPicPr/>
          <p:nvPr/>
        </p:nvPicPr>
        <p:blipFill>
          <a:blip r:embed="rId4">
            <a:alphaModFix amt="35000"/>
          </a:blip>
          <a:srcRect l="66" r="66"/>
          <a:stretch>
            <a:fillRect/>
          </a:stretch>
        </p:blipFill>
        <p:spPr>
          <a:xfrm>
            <a:off x="11138391" y="5904958"/>
            <a:ext cx="815713" cy="815713"/>
          </a:xfrm>
          <a:prstGeom prst="rect">
            <a:avLst/>
          </a:prstGeom>
          <a:ln/>
        </p:spPr>
      </p:pic>
    </p:spTree>
    <p:extLst>
      <p:ext uri="{BB962C8B-B14F-4D97-AF65-F5344CB8AC3E}">
        <p14:creationId xmlns:p14="http://schemas.microsoft.com/office/powerpoint/2010/main" val="4106003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1FAE4F-B57E-4E54-94A6-C179229E815C}"/>
              </a:ext>
            </a:extLst>
          </p:cNvPr>
          <p:cNvSpPr>
            <a:spLocks noGrp="1"/>
          </p:cNvSpPr>
          <p:nvPr>
            <p:ph type="title"/>
          </p:nvPr>
        </p:nvSpPr>
        <p:spPr>
          <a:xfrm>
            <a:off x="679604" y="136525"/>
            <a:ext cx="10515600" cy="1325563"/>
          </a:xfrm>
        </p:spPr>
        <p:txBody>
          <a:bodyPr>
            <a:normAutofit/>
          </a:bodyPr>
          <a:lstStyle/>
          <a:p>
            <a:r>
              <a:rPr lang="en-US" sz="4000" b="1" dirty="0">
                <a:latin typeface="+mn-lt"/>
                <a:cs typeface="Arial" panose="020B0604020202020204" pitchFamily="34" charset="0"/>
              </a:rPr>
              <a:t>Timeline to Date</a:t>
            </a:r>
          </a:p>
        </p:txBody>
      </p:sp>
      <p:sp>
        <p:nvSpPr>
          <p:cNvPr id="6" name="TextBox 5">
            <a:extLst>
              <a:ext uri="{FF2B5EF4-FFF2-40B4-BE49-F238E27FC236}">
                <a16:creationId xmlns:a16="http://schemas.microsoft.com/office/drawing/2014/main" id="{0DFAC5F1-40F1-419B-BDF3-4BD68C85566A}"/>
              </a:ext>
            </a:extLst>
          </p:cNvPr>
          <p:cNvSpPr txBox="1"/>
          <p:nvPr/>
        </p:nvSpPr>
        <p:spPr>
          <a:xfrm>
            <a:off x="679604" y="1122319"/>
            <a:ext cx="11081136" cy="5886996"/>
          </a:xfrm>
          <a:prstGeom prst="rect">
            <a:avLst/>
          </a:prstGeom>
          <a:noFill/>
        </p:spPr>
        <p:txBody>
          <a:bodyPr wrap="square" rtlCol="0">
            <a:spAutoFit/>
          </a:bodyPr>
          <a:lstStyle/>
          <a:p>
            <a:pPr marL="342900" lvl="0" indent="-342900">
              <a:lnSpc>
                <a:spcPct val="150000"/>
              </a:lnSpc>
              <a:buFont typeface="Wingdings" panose="05000000000000000000" pitchFamily="2" charset="2"/>
              <a:buChar char="ü"/>
            </a:pPr>
            <a:r>
              <a:rPr lang="en-US" sz="2300" dirty="0">
                <a:solidFill>
                  <a:schemeClr val="accent1"/>
                </a:solidFill>
                <a:latin typeface="Arial" panose="020B0604020202020204" pitchFamily="34" charset="0"/>
                <a:cs typeface="Arial" panose="020B0604020202020204" pitchFamily="34" charset="0"/>
              </a:rPr>
              <a:t>Sep ‘20- Approval of voters at Town Meeting </a:t>
            </a:r>
          </a:p>
          <a:p>
            <a:pPr marL="342900" indent="-342900">
              <a:lnSpc>
                <a:spcPct val="150000"/>
              </a:lnSpc>
              <a:buFont typeface="Wingdings" panose="05000000000000000000" pitchFamily="2" charset="2"/>
              <a:buChar char="ü"/>
            </a:pPr>
            <a:r>
              <a:rPr lang="en-US" sz="2300" dirty="0">
                <a:solidFill>
                  <a:schemeClr val="accent1"/>
                </a:solidFill>
                <a:latin typeface="Arial" panose="020B0604020202020204" pitchFamily="34" charset="0"/>
                <a:cs typeface="Arial" panose="020B0604020202020204" pitchFamily="34" charset="0"/>
              </a:rPr>
              <a:t>Oct ‘20- Selected consultant to help develop a plan</a:t>
            </a:r>
          </a:p>
          <a:p>
            <a:pPr marL="342900" lvl="0" indent="-342900">
              <a:lnSpc>
                <a:spcPct val="150000"/>
              </a:lnSpc>
              <a:buFont typeface="Wingdings" panose="05000000000000000000" pitchFamily="2" charset="2"/>
              <a:buChar char="ü"/>
            </a:pPr>
            <a:r>
              <a:rPr lang="en-US" sz="2300" dirty="0">
                <a:solidFill>
                  <a:schemeClr val="accent1"/>
                </a:solidFill>
                <a:latin typeface="Arial" panose="020B0604020202020204" pitchFamily="34" charset="0"/>
                <a:cs typeface="Arial" panose="020B0604020202020204" pitchFamily="34" charset="0"/>
              </a:rPr>
              <a:t>Nov ‘20 – Jun ‘21 Draft plan developed by local design team</a:t>
            </a:r>
          </a:p>
          <a:p>
            <a:pPr marL="342900" lvl="0" indent="-342900">
              <a:lnSpc>
                <a:spcPct val="150000"/>
              </a:lnSpc>
              <a:buFont typeface="Wingdings" panose="05000000000000000000" pitchFamily="2" charset="2"/>
              <a:buChar char="ü"/>
            </a:pPr>
            <a:r>
              <a:rPr lang="en-US" sz="2300" dirty="0">
                <a:solidFill>
                  <a:schemeClr val="accent1"/>
                </a:solidFill>
                <a:latin typeface="Arial" panose="020B0604020202020204" pitchFamily="34" charset="0"/>
                <a:cs typeface="Arial" panose="020B0604020202020204" pitchFamily="34" charset="0"/>
              </a:rPr>
              <a:t>May - Jun ’21 - Public commenting period on draft plan</a:t>
            </a:r>
          </a:p>
          <a:p>
            <a:pPr marL="342900" lvl="0" indent="-342900">
              <a:lnSpc>
                <a:spcPct val="150000"/>
              </a:lnSpc>
              <a:buFont typeface="Wingdings" panose="05000000000000000000" pitchFamily="2" charset="2"/>
              <a:buChar char="ü"/>
            </a:pPr>
            <a:r>
              <a:rPr lang="en-US" sz="2300" dirty="0">
                <a:solidFill>
                  <a:schemeClr val="accent1"/>
                </a:solidFill>
                <a:latin typeface="Arial" panose="020B0604020202020204" pitchFamily="34" charset="0"/>
                <a:cs typeface="Arial" panose="020B0604020202020204" pitchFamily="34" charset="0"/>
              </a:rPr>
              <a:t>Jul ‘21 - Approval of plan by Select Board</a:t>
            </a:r>
          </a:p>
          <a:p>
            <a:pPr marL="342900" lvl="0" indent="-342900">
              <a:lnSpc>
                <a:spcPct val="150000"/>
              </a:lnSpc>
              <a:buFont typeface="Wingdings" panose="05000000000000000000" pitchFamily="2" charset="2"/>
              <a:buChar char="ü"/>
            </a:pPr>
            <a:r>
              <a:rPr lang="en-US" sz="2300" dirty="0">
                <a:solidFill>
                  <a:schemeClr val="accent1"/>
                </a:solidFill>
                <a:latin typeface="Arial" panose="020B0604020202020204" pitchFamily="34" charset="0"/>
                <a:cs typeface="Arial" panose="020B0604020202020204" pitchFamily="34" charset="0"/>
              </a:rPr>
              <a:t>Jul ‘21 – Jan ‘24 - Department of Public Utilities review</a:t>
            </a:r>
          </a:p>
          <a:p>
            <a:pPr marL="342900" indent="-342900">
              <a:lnSpc>
                <a:spcPct val="150000"/>
              </a:lnSpc>
              <a:buFont typeface="Wingdings" panose="05000000000000000000" pitchFamily="2" charset="2"/>
              <a:buChar char="ü"/>
            </a:pPr>
            <a:r>
              <a:rPr lang="en-US" sz="2300" dirty="0">
                <a:solidFill>
                  <a:schemeClr val="accent1"/>
                </a:solidFill>
                <a:latin typeface="Arial" panose="020B0604020202020204" pitchFamily="34" charset="0"/>
                <a:cs typeface="Arial" panose="020B0604020202020204" pitchFamily="34" charset="0"/>
              </a:rPr>
              <a:t>Feb – Mar ’24 - Issued a competitive bid; selected Dynegy as the ACP electricity supplier</a:t>
            </a:r>
            <a:r>
              <a:rPr lang="en-US" sz="2300" dirty="0">
                <a:solidFill>
                  <a:schemeClr val="accent6"/>
                </a:solidFill>
                <a:latin typeface="Arial" panose="020B0604020202020204" pitchFamily="34" charset="0"/>
                <a:cs typeface="Arial" panose="020B0604020202020204" pitchFamily="34" charset="0"/>
              </a:rPr>
              <a:t>!</a:t>
            </a:r>
          </a:p>
          <a:p>
            <a:pPr marL="342900" indent="-342900">
              <a:lnSpc>
                <a:spcPct val="150000"/>
              </a:lnSpc>
              <a:buFont typeface="Wingdings" panose="05000000000000000000" pitchFamily="2" charset="2"/>
              <a:buChar char="q"/>
            </a:pPr>
            <a:r>
              <a:rPr lang="en-US" sz="2300" dirty="0">
                <a:highlight>
                  <a:srgbClr val="FFFF00"/>
                </a:highlight>
                <a:latin typeface="Arial" panose="020B0604020202020204" pitchFamily="34" charset="0"/>
                <a:cs typeface="Arial" panose="020B0604020202020204" pitchFamily="34" charset="0"/>
              </a:rPr>
              <a:t>Mar – May ’24 – Engage with the community</a:t>
            </a:r>
          </a:p>
          <a:p>
            <a:pPr marL="342900" indent="-342900">
              <a:lnSpc>
                <a:spcPct val="150000"/>
              </a:lnSpc>
              <a:buFont typeface="Wingdings" panose="05000000000000000000" pitchFamily="2" charset="2"/>
              <a:buChar char="q"/>
            </a:pPr>
            <a:r>
              <a:rPr lang="en-US" sz="2300" dirty="0">
                <a:latin typeface="Arial" panose="020B0604020202020204" pitchFamily="34" charset="0"/>
                <a:cs typeface="Arial" panose="020B0604020202020204" pitchFamily="34" charset="0"/>
              </a:rPr>
              <a:t>Jun ‘24  - Launch program</a:t>
            </a:r>
          </a:p>
          <a:p>
            <a:pPr lvl="0">
              <a:lnSpc>
                <a:spcPct val="150000"/>
              </a:lnSpc>
            </a:pPr>
            <a:endParaRPr lang="en-US" sz="2400" dirty="0">
              <a:latin typeface="Arial" panose="020B0604020202020204" pitchFamily="34" charset="0"/>
              <a:cs typeface="Arial" panose="020B0604020202020204" pitchFamily="34" charset="0"/>
            </a:endParaRPr>
          </a:p>
        </p:txBody>
      </p:sp>
      <p:pic>
        <p:nvPicPr>
          <p:cNvPr id="3" name="image1.png">
            <a:extLst>
              <a:ext uri="{FF2B5EF4-FFF2-40B4-BE49-F238E27FC236}">
                <a16:creationId xmlns:a16="http://schemas.microsoft.com/office/drawing/2014/main" id="{7DB11B9D-590A-0B88-374F-DDCC65A9177A}"/>
              </a:ext>
            </a:extLst>
          </p:cNvPr>
          <p:cNvPicPr/>
          <p:nvPr/>
        </p:nvPicPr>
        <p:blipFill>
          <a:blip r:embed="rId2">
            <a:alphaModFix amt="35000"/>
          </a:blip>
          <a:srcRect l="66" r="66"/>
          <a:stretch>
            <a:fillRect/>
          </a:stretch>
        </p:blipFill>
        <p:spPr>
          <a:xfrm>
            <a:off x="11138391" y="5904958"/>
            <a:ext cx="815713" cy="815713"/>
          </a:xfrm>
          <a:prstGeom prst="rect">
            <a:avLst/>
          </a:prstGeom>
          <a:ln/>
        </p:spPr>
      </p:pic>
    </p:spTree>
    <p:extLst>
      <p:ext uri="{BB962C8B-B14F-4D97-AF65-F5344CB8AC3E}">
        <p14:creationId xmlns:p14="http://schemas.microsoft.com/office/powerpoint/2010/main" val="39740439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0771" y="523784"/>
            <a:ext cx="10637789" cy="914400"/>
          </a:xfrm>
        </p:spPr>
        <p:txBody>
          <a:bodyPr anchor="ctr">
            <a:noAutofit/>
          </a:bodyPr>
          <a:lstStyle/>
          <a:p>
            <a:r>
              <a:rPr lang="en-US" sz="4000" b="1" dirty="0">
                <a:latin typeface="+mn-lt"/>
                <a:cs typeface="Arial" panose="020B0604020202020204" pitchFamily="34" charset="0"/>
              </a:rPr>
              <a:t>Benefits of Municipal Aggregations</a:t>
            </a:r>
            <a:br>
              <a:rPr lang="en-US" sz="4000" b="1" dirty="0">
                <a:latin typeface="+mn-lt"/>
              </a:rPr>
            </a:br>
            <a:endParaRPr lang="en-US" sz="4000" b="1" dirty="0">
              <a:latin typeface="+mn-lt"/>
            </a:endParaRPr>
          </a:p>
        </p:txBody>
      </p:sp>
      <p:sp>
        <p:nvSpPr>
          <p:cNvPr id="5" name="TextBox 4"/>
          <p:cNvSpPr txBox="1"/>
          <p:nvPr/>
        </p:nvSpPr>
        <p:spPr>
          <a:xfrm>
            <a:off x="2856403" y="1509468"/>
            <a:ext cx="8781037" cy="1021556"/>
          </a:xfrm>
          <a:prstGeom prst="roundRect">
            <a:avLst/>
          </a:prstGeom>
          <a:solidFill>
            <a:schemeClr val="accent5">
              <a:lumMod val="50000"/>
            </a:schemeClr>
          </a:solidFill>
        </p:spPr>
        <p:txBody>
          <a:bodyPr wrap="square" rtlCol="0">
            <a:spAutoFit/>
          </a:bodyPr>
          <a:lstStyle/>
          <a:p>
            <a:r>
              <a:rPr lang="en-US" i="1" dirty="0">
                <a:solidFill>
                  <a:schemeClr val="bg1"/>
                </a:solidFill>
                <a:latin typeface="Arial" panose="020B0604020202020204" pitchFamily="34" charset="0"/>
                <a:cs typeface="Arial" panose="020B0604020202020204" pitchFamily="34" charset="0"/>
              </a:rPr>
              <a:t>Utilities are restricted in how they procure Basic Supply Service which leads to pricing spikes, often in the winter.  Aggregations typically contract for 2 to 3 years at a fixed rate providing predictability and stability for budgeting.</a:t>
            </a:r>
          </a:p>
        </p:txBody>
      </p:sp>
      <p:sp>
        <p:nvSpPr>
          <p:cNvPr id="6" name="Oval 5"/>
          <p:cNvSpPr/>
          <p:nvPr/>
        </p:nvSpPr>
        <p:spPr>
          <a:xfrm>
            <a:off x="454075" y="1438184"/>
            <a:ext cx="2158849" cy="1065898"/>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accent1"/>
                </a:solidFill>
                <a:latin typeface="Arial" panose="020B0604020202020204" pitchFamily="34" charset="0"/>
                <a:cs typeface="Arial" panose="020B0604020202020204" pitchFamily="34" charset="0"/>
              </a:rPr>
              <a:t>Rate Stability</a:t>
            </a:r>
          </a:p>
        </p:txBody>
      </p:sp>
      <p:sp>
        <p:nvSpPr>
          <p:cNvPr id="7" name="Oval 6"/>
          <p:cNvSpPr/>
          <p:nvPr/>
        </p:nvSpPr>
        <p:spPr>
          <a:xfrm>
            <a:off x="454073" y="2726821"/>
            <a:ext cx="2158849" cy="1065898"/>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accent1"/>
                </a:solidFill>
                <a:latin typeface="Arial" panose="020B0604020202020204" pitchFamily="34" charset="0"/>
                <a:cs typeface="Arial" panose="020B0604020202020204" pitchFamily="34" charset="0"/>
              </a:rPr>
              <a:t>Local Renewable</a:t>
            </a:r>
          </a:p>
        </p:txBody>
      </p:sp>
      <p:sp>
        <p:nvSpPr>
          <p:cNvPr id="8" name="TextBox 7"/>
          <p:cNvSpPr txBox="1"/>
          <p:nvPr/>
        </p:nvSpPr>
        <p:spPr>
          <a:xfrm>
            <a:off x="2856403" y="2785927"/>
            <a:ext cx="8781037" cy="1021556"/>
          </a:xfrm>
          <a:prstGeom prst="roundRect">
            <a:avLst/>
          </a:prstGeom>
          <a:solidFill>
            <a:schemeClr val="accent5">
              <a:lumMod val="50000"/>
            </a:schemeClr>
          </a:solidFill>
        </p:spPr>
        <p:txBody>
          <a:bodyPr wrap="square" rtlCol="0">
            <a:spAutoFit/>
          </a:bodyPr>
          <a:lstStyle/>
          <a:p>
            <a:r>
              <a:rPr lang="en-US" i="1" dirty="0">
                <a:solidFill>
                  <a:schemeClr val="bg1"/>
                </a:solidFill>
                <a:latin typeface="Arial" panose="020B0604020202020204" pitchFamily="34" charset="0"/>
                <a:cs typeface="Arial" panose="020B0604020202020204" pitchFamily="34" charset="0"/>
              </a:rPr>
              <a:t>Program allows Andover to purchase energy with a higher renewable content than required. Local renewable energy leads to job creation and stimulate investments in New England. Not all clean energy is created equal.</a:t>
            </a:r>
          </a:p>
        </p:txBody>
      </p:sp>
      <p:sp>
        <p:nvSpPr>
          <p:cNvPr id="9" name="Oval 8"/>
          <p:cNvSpPr/>
          <p:nvPr/>
        </p:nvSpPr>
        <p:spPr>
          <a:xfrm>
            <a:off x="454074" y="4015458"/>
            <a:ext cx="2158849" cy="1065898"/>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accent1"/>
                </a:solidFill>
                <a:latin typeface="Arial" panose="020B0604020202020204" pitchFamily="34" charset="0"/>
                <a:cs typeface="Arial" panose="020B0604020202020204" pitchFamily="34" charset="0"/>
              </a:rPr>
              <a:t>Potential Savings</a:t>
            </a:r>
          </a:p>
        </p:txBody>
      </p:sp>
      <p:sp>
        <p:nvSpPr>
          <p:cNvPr id="10" name="TextBox 9"/>
          <p:cNvSpPr txBox="1"/>
          <p:nvPr/>
        </p:nvSpPr>
        <p:spPr>
          <a:xfrm>
            <a:off x="2856403" y="4086742"/>
            <a:ext cx="8781037" cy="1328023"/>
          </a:xfrm>
          <a:prstGeom prst="roundRect">
            <a:avLst/>
          </a:prstGeom>
          <a:solidFill>
            <a:schemeClr val="accent5">
              <a:lumMod val="50000"/>
            </a:schemeClr>
          </a:solidFill>
        </p:spPr>
        <p:txBody>
          <a:bodyPr wrap="square" rtlCol="0">
            <a:spAutoFit/>
          </a:bodyPr>
          <a:lstStyle/>
          <a:p>
            <a:r>
              <a:rPr lang="en-US" i="1" dirty="0">
                <a:solidFill>
                  <a:schemeClr val="bg1"/>
                </a:solidFill>
                <a:latin typeface="Arial" panose="020B0604020202020204" pitchFamily="34" charset="0"/>
                <a:cs typeface="Arial" panose="020B0604020202020204" pitchFamily="34" charset="0"/>
              </a:rPr>
              <a:t>Aggregation allows for securing competitive pricing through bulk purchasing and to time the Town’s bid to avoid bad markets and lock in good prices.  Although not guaranteed, residents typically see savings over the life of the contract. Focus needs to be on long term savings.</a:t>
            </a:r>
          </a:p>
        </p:txBody>
      </p:sp>
      <p:sp>
        <p:nvSpPr>
          <p:cNvPr id="12" name="Rectangle 11">
            <a:extLst>
              <a:ext uri="{FF2B5EF4-FFF2-40B4-BE49-F238E27FC236}">
                <a16:creationId xmlns:a16="http://schemas.microsoft.com/office/drawing/2014/main" id="{117CAB3B-1E85-4AB2-A769-13C771EC3844}"/>
              </a:ext>
            </a:extLst>
          </p:cNvPr>
          <p:cNvSpPr/>
          <p:nvPr/>
        </p:nvSpPr>
        <p:spPr>
          <a:xfrm>
            <a:off x="1705117" y="5547676"/>
            <a:ext cx="9144000" cy="923330"/>
          </a:xfrm>
          <a:prstGeom prst="rect">
            <a:avLst/>
          </a:prstGeom>
        </p:spPr>
        <p:txBody>
          <a:bodyPr wrap="square">
            <a:spAutoFit/>
          </a:bodyPr>
          <a:lstStyle/>
          <a:p>
            <a:r>
              <a:rPr lang="en-US" i="1" dirty="0">
                <a:solidFill>
                  <a:srgbClr val="FF0000"/>
                </a:solidFill>
                <a:latin typeface="Karla"/>
              </a:rPr>
              <a:t>IMPORTANT DISCLAIMER: The ACP program seeks to provide price stability and average savings over the duration of the program, but because future Basic Service rates are not known, there is no guarantee of savings.</a:t>
            </a:r>
            <a:endParaRPr lang="en-US" dirty="0">
              <a:solidFill>
                <a:srgbClr val="FF0000"/>
              </a:solidFill>
            </a:endParaRPr>
          </a:p>
        </p:txBody>
      </p:sp>
      <p:pic>
        <p:nvPicPr>
          <p:cNvPr id="3" name="image1.png">
            <a:extLst>
              <a:ext uri="{FF2B5EF4-FFF2-40B4-BE49-F238E27FC236}">
                <a16:creationId xmlns:a16="http://schemas.microsoft.com/office/drawing/2014/main" id="{37A3966C-DF76-29BD-9C3C-42AAF91ABED2}"/>
              </a:ext>
            </a:extLst>
          </p:cNvPr>
          <p:cNvPicPr/>
          <p:nvPr/>
        </p:nvPicPr>
        <p:blipFill>
          <a:blip r:embed="rId2">
            <a:alphaModFix amt="35000"/>
          </a:blip>
          <a:srcRect l="66" r="66"/>
          <a:stretch>
            <a:fillRect/>
          </a:stretch>
        </p:blipFill>
        <p:spPr>
          <a:xfrm>
            <a:off x="11138391" y="5904958"/>
            <a:ext cx="815713" cy="815713"/>
          </a:xfrm>
          <a:prstGeom prst="rect">
            <a:avLst/>
          </a:prstGeom>
          <a:ln/>
        </p:spPr>
      </p:pic>
    </p:spTree>
    <p:extLst>
      <p:ext uri="{BB962C8B-B14F-4D97-AF65-F5344CB8AC3E}">
        <p14:creationId xmlns:p14="http://schemas.microsoft.com/office/powerpoint/2010/main" val="26443425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631419-EAFB-9B7B-CE89-2441AE7766AD}"/>
              </a:ext>
            </a:extLst>
          </p:cNvPr>
          <p:cNvSpPr>
            <a:spLocks noGrp="1"/>
          </p:cNvSpPr>
          <p:nvPr>
            <p:ph type="title"/>
          </p:nvPr>
        </p:nvSpPr>
        <p:spPr/>
        <p:txBody>
          <a:bodyPr/>
          <a:lstStyle/>
          <a:p>
            <a:r>
              <a:rPr lang="en-US" dirty="0"/>
              <a:t>Historic National Grid Basic Service Rates</a:t>
            </a:r>
          </a:p>
        </p:txBody>
      </p:sp>
      <p:graphicFrame>
        <p:nvGraphicFramePr>
          <p:cNvPr id="4" name="Chart 3">
            <a:extLst>
              <a:ext uri="{FF2B5EF4-FFF2-40B4-BE49-F238E27FC236}">
                <a16:creationId xmlns:a16="http://schemas.microsoft.com/office/drawing/2014/main" id="{9C489369-1D49-B342-89ED-179037C5700A}"/>
              </a:ext>
            </a:extLst>
          </p:cNvPr>
          <p:cNvGraphicFramePr>
            <a:graphicFrameLocks/>
          </p:cNvGraphicFramePr>
          <p:nvPr>
            <p:extLst>
              <p:ext uri="{D42A27DB-BD31-4B8C-83A1-F6EECF244321}">
                <p14:modId xmlns:p14="http://schemas.microsoft.com/office/powerpoint/2010/main" val="300099175"/>
              </p:ext>
            </p:extLst>
          </p:nvPr>
        </p:nvGraphicFramePr>
        <p:xfrm>
          <a:off x="717754" y="1690688"/>
          <a:ext cx="10756491" cy="4532672"/>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a:extLst>
              <a:ext uri="{FF2B5EF4-FFF2-40B4-BE49-F238E27FC236}">
                <a16:creationId xmlns:a16="http://schemas.microsoft.com/office/drawing/2014/main" id="{D11285F3-FDE2-1AF8-B32F-EDC0AECA2E23}"/>
              </a:ext>
            </a:extLst>
          </p:cNvPr>
          <p:cNvSpPr txBox="1"/>
          <p:nvPr/>
        </p:nvSpPr>
        <p:spPr>
          <a:xfrm rot="16200000">
            <a:off x="-1387850" y="3540722"/>
            <a:ext cx="3841886" cy="369332"/>
          </a:xfrm>
          <a:prstGeom prst="rect">
            <a:avLst/>
          </a:prstGeom>
          <a:noFill/>
        </p:spPr>
        <p:txBody>
          <a:bodyPr wrap="none" rtlCol="0">
            <a:spAutoFit/>
          </a:bodyPr>
          <a:lstStyle/>
          <a:p>
            <a:r>
              <a:rPr lang="en-US" dirty="0"/>
              <a:t>Basic Service (cents per kilowatt-hour)</a:t>
            </a:r>
          </a:p>
        </p:txBody>
      </p:sp>
      <p:sp>
        <p:nvSpPr>
          <p:cNvPr id="6" name="TextBox 5">
            <a:extLst>
              <a:ext uri="{FF2B5EF4-FFF2-40B4-BE49-F238E27FC236}">
                <a16:creationId xmlns:a16="http://schemas.microsoft.com/office/drawing/2014/main" id="{FFA47EF6-655E-E904-BA61-5DF85CDD98B9}"/>
              </a:ext>
            </a:extLst>
          </p:cNvPr>
          <p:cNvSpPr txBox="1"/>
          <p:nvPr/>
        </p:nvSpPr>
        <p:spPr>
          <a:xfrm>
            <a:off x="2032587" y="6079101"/>
            <a:ext cx="582211" cy="430887"/>
          </a:xfrm>
          <a:prstGeom prst="rect">
            <a:avLst/>
          </a:prstGeom>
          <a:noFill/>
        </p:spPr>
        <p:txBody>
          <a:bodyPr wrap="none" rtlCol="0">
            <a:spAutoFit/>
          </a:bodyPr>
          <a:lstStyle/>
          <a:p>
            <a:pPr algn="ctr"/>
            <a:r>
              <a:rPr lang="en-US" sz="1100" dirty="0"/>
              <a:t>Winter</a:t>
            </a:r>
          </a:p>
          <a:p>
            <a:pPr algn="ctr"/>
            <a:r>
              <a:rPr lang="en-US" sz="1100" dirty="0"/>
              <a:t>2021</a:t>
            </a:r>
          </a:p>
        </p:txBody>
      </p:sp>
      <p:sp>
        <p:nvSpPr>
          <p:cNvPr id="7" name="TextBox 6">
            <a:extLst>
              <a:ext uri="{FF2B5EF4-FFF2-40B4-BE49-F238E27FC236}">
                <a16:creationId xmlns:a16="http://schemas.microsoft.com/office/drawing/2014/main" id="{ECAAE99D-1313-4235-72F1-CCDBC56C9FF3}"/>
              </a:ext>
            </a:extLst>
          </p:cNvPr>
          <p:cNvSpPr txBox="1"/>
          <p:nvPr/>
        </p:nvSpPr>
        <p:spPr>
          <a:xfrm>
            <a:off x="3315594" y="6086487"/>
            <a:ext cx="667170" cy="430887"/>
          </a:xfrm>
          <a:prstGeom prst="rect">
            <a:avLst/>
          </a:prstGeom>
          <a:noFill/>
        </p:spPr>
        <p:txBody>
          <a:bodyPr wrap="none" rtlCol="0">
            <a:spAutoFit/>
          </a:bodyPr>
          <a:lstStyle/>
          <a:p>
            <a:pPr algn="ctr"/>
            <a:r>
              <a:rPr lang="en-US" sz="1100" dirty="0"/>
              <a:t>Summer</a:t>
            </a:r>
          </a:p>
          <a:p>
            <a:pPr algn="ctr"/>
            <a:r>
              <a:rPr lang="en-US" sz="1100" dirty="0"/>
              <a:t>2021</a:t>
            </a:r>
          </a:p>
        </p:txBody>
      </p:sp>
      <p:sp>
        <p:nvSpPr>
          <p:cNvPr id="8" name="TextBox 7">
            <a:extLst>
              <a:ext uri="{FF2B5EF4-FFF2-40B4-BE49-F238E27FC236}">
                <a16:creationId xmlns:a16="http://schemas.microsoft.com/office/drawing/2014/main" id="{13E0210D-A23C-321C-2153-C4DDBF8B518A}"/>
              </a:ext>
            </a:extLst>
          </p:cNvPr>
          <p:cNvSpPr txBox="1"/>
          <p:nvPr/>
        </p:nvSpPr>
        <p:spPr>
          <a:xfrm>
            <a:off x="4683560" y="6086487"/>
            <a:ext cx="582211" cy="430887"/>
          </a:xfrm>
          <a:prstGeom prst="rect">
            <a:avLst/>
          </a:prstGeom>
          <a:noFill/>
        </p:spPr>
        <p:txBody>
          <a:bodyPr wrap="none" rtlCol="0">
            <a:spAutoFit/>
          </a:bodyPr>
          <a:lstStyle/>
          <a:p>
            <a:pPr algn="ctr"/>
            <a:r>
              <a:rPr lang="en-US" sz="1100" dirty="0"/>
              <a:t>Winter</a:t>
            </a:r>
          </a:p>
          <a:p>
            <a:pPr algn="ctr"/>
            <a:r>
              <a:rPr lang="en-US" sz="1100" dirty="0"/>
              <a:t>2022</a:t>
            </a:r>
          </a:p>
        </p:txBody>
      </p:sp>
      <p:sp>
        <p:nvSpPr>
          <p:cNvPr id="9" name="TextBox 8">
            <a:extLst>
              <a:ext uri="{FF2B5EF4-FFF2-40B4-BE49-F238E27FC236}">
                <a16:creationId xmlns:a16="http://schemas.microsoft.com/office/drawing/2014/main" id="{26909A8D-2FC9-9184-2A07-1CD5BE8B92C9}"/>
              </a:ext>
            </a:extLst>
          </p:cNvPr>
          <p:cNvSpPr txBox="1"/>
          <p:nvPr/>
        </p:nvSpPr>
        <p:spPr>
          <a:xfrm>
            <a:off x="5966567" y="6086487"/>
            <a:ext cx="667170" cy="430887"/>
          </a:xfrm>
          <a:prstGeom prst="rect">
            <a:avLst/>
          </a:prstGeom>
          <a:noFill/>
        </p:spPr>
        <p:txBody>
          <a:bodyPr wrap="none" rtlCol="0">
            <a:spAutoFit/>
          </a:bodyPr>
          <a:lstStyle/>
          <a:p>
            <a:pPr algn="ctr"/>
            <a:r>
              <a:rPr lang="en-US" sz="1100" dirty="0"/>
              <a:t>Summer</a:t>
            </a:r>
          </a:p>
          <a:p>
            <a:pPr algn="ctr"/>
            <a:r>
              <a:rPr lang="en-US" sz="1100" dirty="0"/>
              <a:t>2022</a:t>
            </a:r>
          </a:p>
        </p:txBody>
      </p:sp>
      <p:sp>
        <p:nvSpPr>
          <p:cNvPr id="10" name="TextBox 9">
            <a:extLst>
              <a:ext uri="{FF2B5EF4-FFF2-40B4-BE49-F238E27FC236}">
                <a16:creationId xmlns:a16="http://schemas.microsoft.com/office/drawing/2014/main" id="{011621CC-ADC1-931D-8CD4-3EBE9BB71B36}"/>
              </a:ext>
            </a:extLst>
          </p:cNvPr>
          <p:cNvSpPr txBox="1"/>
          <p:nvPr/>
        </p:nvSpPr>
        <p:spPr>
          <a:xfrm>
            <a:off x="7334533" y="6079100"/>
            <a:ext cx="582211" cy="430887"/>
          </a:xfrm>
          <a:prstGeom prst="rect">
            <a:avLst/>
          </a:prstGeom>
          <a:noFill/>
        </p:spPr>
        <p:txBody>
          <a:bodyPr wrap="none" rtlCol="0">
            <a:spAutoFit/>
          </a:bodyPr>
          <a:lstStyle/>
          <a:p>
            <a:pPr algn="ctr"/>
            <a:r>
              <a:rPr lang="en-US" sz="1100" dirty="0"/>
              <a:t>Winter</a:t>
            </a:r>
          </a:p>
          <a:p>
            <a:pPr algn="ctr"/>
            <a:r>
              <a:rPr lang="en-US" sz="1100" dirty="0"/>
              <a:t>2023</a:t>
            </a:r>
          </a:p>
        </p:txBody>
      </p:sp>
      <p:sp>
        <p:nvSpPr>
          <p:cNvPr id="11" name="TextBox 10">
            <a:extLst>
              <a:ext uri="{FF2B5EF4-FFF2-40B4-BE49-F238E27FC236}">
                <a16:creationId xmlns:a16="http://schemas.microsoft.com/office/drawing/2014/main" id="{38A53A65-C2D9-5F0D-CF8B-E2E58ECD6D75}"/>
              </a:ext>
            </a:extLst>
          </p:cNvPr>
          <p:cNvSpPr txBox="1"/>
          <p:nvPr/>
        </p:nvSpPr>
        <p:spPr>
          <a:xfrm>
            <a:off x="8617540" y="6086486"/>
            <a:ext cx="667170" cy="430887"/>
          </a:xfrm>
          <a:prstGeom prst="rect">
            <a:avLst/>
          </a:prstGeom>
          <a:noFill/>
        </p:spPr>
        <p:txBody>
          <a:bodyPr wrap="none" rtlCol="0">
            <a:spAutoFit/>
          </a:bodyPr>
          <a:lstStyle/>
          <a:p>
            <a:pPr algn="ctr"/>
            <a:r>
              <a:rPr lang="en-US" sz="1100" dirty="0"/>
              <a:t>Summer</a:t>
            </a:r>
          </a:p>
          <a:p>
            <a:pPr algn="ctr"/>
            <a:r>
              <a:rPr lang="en-US" sz="1100" dirty="0"/>
              <a:t>2023</a:t>
            </a:r>
          </a:p>
        </p:txBody>
      </p:sp>
      <p:sp>
        <p:nvSpPr>
          <p:cNvPr id="12" name="TextBox 11">
            <a:extLst>
              <a:ext uri="{FF2B5EF4-FFF2-40B4-BE49-F238E27FC236}">
                <a16:creationId xmlns:a16="http://schemas.microsoft.com/office/drawing/2014/main" id="{9F590D68-F1A9-927D-46BB-0CF2FF4C209C}"/>
              </a:ext>
            </a:extLst>
          </p:cNvPr>
          <p:cNvSpPr txBox="1"/>
          <p:nvPr/>
        </p:nvSpPr>
        <p:spPr>
          <a:xfrm>
            <a:off x="9985505" y="6093872"/>
            <a:ext cx="582211" cy="430887"/>
          </a:xfrm>
          <a:prstGeom prst="rect">
            <a:avLst/>
          </a:prstGeom>
          <a:noFill/>
        </p:spPr>
        <p:txBody>
          <a:bodyPr wrap="none" rtlCol="0">
            <a:spAutoFit/>
          </a:bodyPr>
          <a:lstStyle/>
          <a:p>
            <a:pPr algn="ctr"/>
            <a:r>
              <a:rPr lang="en-US" sz="1100" dirty="0"/>
              <a:t>Winter</a:t>
            </a:r>
          </a:p>
          <a:p>
            <a:pPr algn="ctr"/>
            <a:r>
              <a:rPr lang="en-US" sz="1100" dirty="0"/>
              <a:t>2024</a:t>
            </a:r>
          </a:p>
        </p:txBody>
      </p:sp>
      <p:cxnSp>
        <p:nvCxnSpPr>
          <p:cNvPr id="14" name="Straight Connector 13">
            <a:extLst>
              <a:ext uri="{FF2B5EF4-FFF2-40B4-BE49-F238E27FC236}">
                <a16:creationId xmlns:a16="http://schemas.microsoft.com/office/drawing/2014/main" id="{F362C511-595A-E4C7-1A48-4C60C0FB871C}"/>
              </a:ext>
            </a:extLst>
          </p:cNvPr>
          <p:cNvCxnSpPr/>
          <p:nvPr/>
        </p:nvCxnSpPr>
        <p:spPr>
          <a:xfrm>
            <a:off x="1807632" y="4766553"/>
            <a:ext cx="1021898"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7564B791-2A48-216A-B27B-6238C5D9DB0C}"/>
              </a:ext>
            </a:extLst>
          </p:cNvPr>
          <p:cNvCxnSpPr/>
          <p:nvPr/>
        </p:nvCxnSpPr>
        <p:spPr>
          <a:xfrm>
            <a:off x="3076996" y="5055140"/>
            <a:ext cx="1021898"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1D9BD25C-9A07-EC93-D1A7-E519C493A881}"/>
              </a:ext>
            </a:extLst>
          </p:cNvPr>
          <p:cNvCxnSpPr/>
          <p:nvPr/>
        </p:nvCxnSpPr>
        <p:spPr>
          <a:xfrm>
            <a:off x="4377260" y="4516876"/>
            <a:ext cx="1021898"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653DCA3F-E640-1968-C31D-87D82930A048}"/>
              </a:ext>
            </a:extLst>
          </p:cNvPr>
          <p:cNvCxnSpPr/>
          <p:nvPr/>
        </p:nvCxnSpPr>
        <p:spPr>
          <a:xfrm>
            <a:off x="5664083" y="4863828"/>
            <a:ext cx="1021898"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6AD40420-96F1-E26B-5160-2E26A4339664}"/>
              </a:ext>
            </a:extLst>
          </p:cNvPr>
          <p:cNvCxnSpPr/>
          <p:nvPr/>
        </p:nvCxnSpPr>
        <p:spPr>
          <a:xfrm>
            <a:off x="6918116" y="2477308"/>
            <a:ext cx="1021898"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EA1012C1-D7E7-2DD1-08E5-B3E264EB6806}"/>
              </a:ext>
            </a:extLst>
          </p:cNvPr>
          <p:cNvCxnSpPr/>
          <p:nvPr/>
        </p:nvCxnSpPr>
        <p:spPr>
          <a:xfrm>
            <a:off x="8238120" y="4578483"/>
            <a:ext cx="1021898"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FEC4369F-B013-DE05-71F9-3B76AD788185}"/>
              </a:ext>
            </a:extLst>
          </p:cNvPr>
          <p:cNvCxnSpPr/>
          <p:nvPr/>
        </p:nvCxnSpPr>
        <p:spPr>
          <a:xfrm>
            <a:off x="9545818" y="4156950"/>
            <a:ext cx="1021898"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E2298395-7812-C771-94A7-D53EA93400C4}"/>
              </a:ext>
            </a:extLst>
          </p:cNvPr>
          <p:cNvCxnSpPr>
            <a:cxnSpLocks/>
          </p:cNvCxnSpPr>
          <p:nvPr/>
        </p:nvCxnSpPr>
        <p:spPr>
          <a:xfrm>
            <a:off x="2829530" y="4766553"/>
            <a:ext cx="247465" cy="288587"/>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6D30C786-7966-E1F2-EB5B-272B334B2A63}"/>
              </a:ext>
            </a:extLst>
          </p:cNvPr>
          <p:cNvCxnSpPr>
            <a:cxnSpLocks/>
          </p:cNvCxnSpPr>
          <p:nvPr/>
        </p:nvCxnSpPr>
        <p:spPr>
          <a:xfrm flipV="1">
            <a:off x="4098893" y="4516876"/>
            <a:ext cx="278367" cy="538263"/>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9C28B4FB-862B-FCB4-CAF7-65CED40BA2E5}"/>
              </a:ext>
            </a:extLst>
          </p:cNvPr>
          <p:cNvCxnSpPr>
            <a:cxnSpLocks/>
          </p:cNvCxnSpPr>
          <p:nvPr/>
        </p:nvCxnSpPr>
        <p:spPr>
          <a:xfrm flipH="1" flipV="1">
            <a:off x="5399158" y="4516875"/>
            <a:ext cx="247465" cy="343632"/>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2C218A3C-FD8C-3794-FE6B-CE830E23276E}"/>
              </a:ext>
            </a:extLst>
          </p:cNvPr>
          <p:cNvCxnSpPr>
            <a:cxnSpLocks/>
          </p:cNvCxnSpPr>
          <p:nvPr/>
        </p:nvCxnSpPr>
        <p:spPr>
          <a:xfrm flipV="1">
            <a:off x="6685981" y="2477308"/>
            <a:ext cx="247465" cy="2383199"/>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88F8948C-AECB-0342-F8F1-B43EFA02F6B5}"/>
              </a:ext>
            </a:extLst>
          </p:cNvPr>
          <p:cNvCxnSpPr>
            <a:cxnSpLocks/>
          </p:cNvCxnSpPr>
          <p:nvPr/>
        </p:nvCxnSpPr>
        <p:spPr>
          <a:xfrm flipH="1" flipV="1">
            <a:off x="7916827" y="2473987"/>
            <a:ext cx="321292" cy="2104496"/>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EA5A13EB-D09A-674B-7A9C-023233033675}"/>
              </a:ext>
            </a:extLst>
          </p:cNvPr>
          <p:cNvCxnSpPr>
            <a:cxnSpLocks/>
          </p:cNvCxnSpPr>
          <p:nvPr/>
        </p:nvCxnSpPr>
        <p:spPr>
          <a:xfrm flipV="1">
            <a:off x="9260018" y="4156950"/>
            <a:ext cx="292618" cy="421533"/>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40" name="Oval 39">
            <a:extLst>
              <a:ext uri="{FF2B5EF4-FFF2-40B4-BE49-F238E27FC236}">
                <a16:creationId xmlns:a16="http://schemas.microsoft.com/office/drawing/2014/main" id="{2B44BE6B-DF5F-9706-EC4D-D875666C7815}"/>
              </a:ext>
            </a:extLst>
          </p:cNvPr>
          <p:cNvSpPr/>
          <p:nvPr/>
        </p:nvSpPr>
        <p:spPr>
          <a:xfrm>
            <a:off x="2853647" y="4841051"/>
            <a:ext cx="137160" cy="137160"/>
          </a:xfrm>
          <a:prstGeom prst="ellipse">
            <a:avLst/>
          </a:prstGeom>
          <a:solidFill>
            <a:srgbClr val="FFC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Oval 41">
            <a:extLst>
              <a:ext uri="{FF2B5EF4-FFF2-40B4-BE49-F238E27FC236}">
                <a16:creationId xmlns:a16="http://schemas.microsoft.com/office/drawing/2014/main" id="{75BD565B-3673-0068-9011-101FD3F0E5CB}"/>
              </a:ext>
            </a:extLst>
          </p:cNvPr>
          <p:cNvSpPr/>
          <p:nvPr/>
        </p:nvSpPr>
        <p:spPr>
          <a:xfrm>
            <a:off x="5463040" y="4629393"/>
            <a:ext cx="137160" cy="137160"/>
          </a:xfrm>
          <a:prstGeom prst="ellipse">
            <a:avLst/>
          </a:prstGeom>
          <a:solidFill>
            <a:srgbClr val="FFC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Oval 43">
            <a:extLst>
              <a:ext uri="{FF2B5EF4-FFF2-40B4-BE49-F238E27FC236}">
                <a16:creationId xmlns:a16="http://schemas.microsoft.com/office/drawing/2014/main" id="{302306A6-18F4-E85A-F8B8-05C32CA5A7F2}"/>
              </a:ext>
            </a:extLst>
          </p:cNvPr>
          <p:cNvSpPr/>
          <p:nvPr/>
        </p:nvSpPr>
        <p:spPr>
          <a:xfrm>
            <a:off x="8008893" y="3456830"/>
            <a:ext cx="137160" cy="137160"/>
          </a:xfrm>
          <a:prstGeom prst="ellipse">
            <a:avLst/>
          </a:prstGeom>
          <a:solidFill>
            <a:srgbClr val="FFC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7" name="Straight Connector 46">
            <a:extLst>
              <a:ext uri="{FF2B5EF4-FFF2-40B4-BE49-F238E27FC236}">
                <a16:creationId xmlns:a16="http://schemas.microsoft.com/office/drawing/2014/main" id="{5B5C9655-CF4A-4CA8-3258-9C2BCAB4BF39}"/>
              </a:ext>
            </a:extLst>
          </p:cNvPr>
          <p:cNvCxnSpPr>
            <a:cxnSpLocks/>
          </p:cNvCxnSpPr>
          <p:nvPr/>
        </p:nvCxnSpPr>
        <p:spPr>
          <a:xfrm>
            <a:off x="1624284" y="4314438"/>
            <a:ext cx="9270695" cy="0"/>
          </a:xfrm>
          <a:prstGeom prst="line">
            <a:avLst/>
          </a:prstGeom>
          <a:ln w="12700">
            <a:solidFill>
              <a:srgbClr val="00B050"/>
            </a:solidFill>
            <a:prstDash val="lgDash"/>
          </a:ln>
        </p:spPr>
        <p:style>
          <a:lnRef idx="1">
            <a:schemeClr val="accent2"/>
          </a:lnRef>
          <a:fillRef idx="0">
            <a:schemeClr val="accent2"/>
          </a:fillRef>
          <a:effectRef idx="0">
            <a:schemeClr val="accent2"/>
          </a:effectRef>
          <a:fontRef idx="minor">
            <a:schemeClr val="tx1"/>
          </a:fontRef>
        </p:style>
      </p:cxnSp>
      <p:sp>
        <p:nvSpPr>
          <p:cNvPr id="51" name="TextBox 50">
            <a:extLst>
              <a:ext uri="{FF2B5EF4-FFF2-40B4-BE49-F238E27FC236}">
                <a16:creationId xmlns:a16="http://schemas.microsoft.com/office/drawing/2014/main" id="{6F4F6DA6-7EA1-9E6F-2AD2-78DDDE1635C2}"/>
              </a:ext>
            </a:extLst>
          </p:cNvPr>
          <p:cNvSpPr txBox="1"/>
          <p:nvPr/>
        </p:nvSpPr>
        <p:spPr>
          <a:xfrm>
            <a:off x="10907549" y="4083605"/>
            <a:ext cx="773994" cy="738664"/>
          </a:xfrm>
          <a:prstGeom prst="rect">
            <a:avLst/>
          </a:prstGeom>
          <a:noFill/>
        </p:spPr>
        <p:txBody>
          <a:bodyPr wrap="none" rtlCol="0">
            <a:spAutoFit/>
          </a:bodyPr>
          <a:lstStyle/>
          <a:p>
            <a:pPr algn="ctr"/>
            <a:r>
              <a:rPr lang="en-US" sz="1400" dirty="0">
                <a:solidFill>
                  <a:schemeClr val="accent6"/>
                </a:solidFill>
              </a:rPr>
              <a:t>Period</a:t>
            </a:r>
          </a:p>
          <a:p>
            <a:pPr algn="ctr"/>
            <a:r>
              <a:rPr lang="en-US" sz="1400" dirty="0">
                <a:solidFill>
                  <a:schemeClr val="accent6"/>
                </a:solidFill>
              </a:rPr>
              <a:t>Average</a:t>
            </a:r>
          </a:p>
          <a:p>
            <a:pPr algn="ctr"/>
            <a:r>
              <a:rPr lang="en-US" sz="1400" dirty="0">
                <a:solidFill>
                  <a:schemeClr val="accent6"/>
                </a:solidFill>
              </a:rPr>
              <a:t>16.375</a:t>
            </a:r>
          </a:p>
        </p:txBody>
      </p:sp>
      <p:sp>
        <p:nvSpPr>
          <p:cNvPr id="52" name="TextBox 51">
            <a:extLst>
              <a:ext uri="{FF2B5EF4-FFF2-40B4-BE49-F238E27FC236}">
                <a16:creationId xmlns:a16="http://schemas.microsoft.com/office/drawing/2014/main" id="{3313F3D4-62A6-3E39-06AC-EFD41E190C1D}"/>
              </a:ext>
            </a:extLst>
          </p:cNvPr>
          <p:cNvSpPr txBox="1"/>
          <p:nvPr/>
        </p:nvSpPr>
        <p:spPr>
          <a:xfrm>
            <a:off x="2535230" y="5099662"/>
            <a:ext cx="773994" cy="738664"/>
          </a:xfrm>
          <a:prstGeom prst="rect">
            <a:avLst/>
          </a:prstGeom>
          <a:noFill/>
        </p:spPr>
        <p:txBody>
          <a:bodyPr wrap="none" rtlCol="0">
            <a:spAutoFit/>
          </a:bodyPr>
          <a:lstStyle/>
          <a:p>
            <a:pPr algn="ctr"/>
            <a:r>
              <a:rPr lang="en-US" sz="1400" dirty="0">
                <a:solidFill>
                  <a:schemeClr val="accent4"/>
                </a:solidFill>
              </a:rPr>
              <a:t>2021</a:t>
            </a:r>
          </a:p>
          <a:p>
            <a:pPr algn="ctr"/>
            <a:r>
              <a:rPr lang="en-US" sz="1400" dirty="0">
                <a:solidFill>
                  <a:schemeClr val="accent4"/>
                </a:solidFill>
              </a:rPr>
              <a:t>Average</a:t>
            </a:r>
          </a:p>
          <a:p>
            <a:pPr algn="ctr"/>
            <a:r>
              <a:rPr lang="en-US" sz="1400" dirty="0">
                <a:solidFill>
                  <a:schemeClr val="accent4"/>
                </a:solidFill>
              </a:rPr>
              <a:t>11.05</a:t>
            </a:r>
          </a:p>
        </p:txBody>
      </p:sp>
      <p:sp>
        <p:nvSpPr>
          <p:cNvPr id="53" name="TextBox 52">
            <a:extLst>
              <a:ext uri="{FF2B5EF4-FFF2-40B4-BE49-F238E27FC236}">
                <a16:creationId xmlns:a16="http://schemas.microsoft.com/office/drawing/2014/main" id="{42D77AA6-D8B4-6C9B-EB6E-6E6D06FA8AD6}"/>
              </a:ext>
            </a:extLst>
          </p:cNvPr>
          <p:cNvSpPr txBox="1"/>
          <p:nvPr/>
        </p:nvSpPr>
        <p:spPr>
          <a:xfrm>
            <a:off x="5135893" y="4844146"/>
            <a:ext cx="773994" cy="738664"/>
          </a:xfrm>
          <a:prstGeom prst="rect">
            <a:avLst/>
          </a:prstGeom>
          <a:noFill/>
        </p:spPr>
        <p:txBody>
          <a:bodyPr wrap="none" rtlCol="0">
            <a:spAutoFit/>
          </a:bodyPr>
          <a:lstStyle/>
          <a:p>
            <a:pPr algn="ctr"/>
            <a:r>
              <a:rPr lang="en-US" sz="1400" dirty="0">
                <a:solidFill>
                  <a:schemeClr val="accent4"/>
                </a:solidFill>
              </a:rPr>
              <a:t>2022</a:t>
            </a:r>
          </a:p>
          <a:p>
            <a:pPr algn="ctr"/>
            <a:r>
              <a:rPr lang="en-US" sz="1400" dirty="0">
                <a:solidFill>
                  <a:schemeClr val="accent4"/>
                </a:solidFill>
              </a:rPr>
              <a:t>Average</a:t>
            </a:r>
          </a:p>
          <a:p>
            <a:pPr algn="ctr"/>
            <a:r>
              <a:rPr lang="en-US" sz="1400" dirty="0">
                <a:solidFill>
                  <a:schemeClr val="accent4"/>
                </a:solidFill>
              </a:rPr>
              <a:t>13.15</a:t>
            </a:r>
          </a:p>
        </p:txBody>
      </p:sp>
      <p:sp>
        <p:nvSpPr>
          <p:cNvPr id="54" name="TextBox 53">
            <a:extLst>
              <a:ext uri="{FF2B5EF4-FFF2-40B4-BE49-F238E27FC236}">
                <a16:creationId xmlns:a16="http://schemas.microsoft.com/office/drawing/2014/main" id="{D0810200-32A6-8064-9ACB-8898D0E1613E}"/>
              </a:ext>
            </a:extLst>
          </p:cNvPr>
          <p:cNvSpPr txBox="1"/>
          <p:nvPr/>
        </p:nvSpPr>
        <p:spPr>
          <a:xfrm>
            <a:off x="7729377" y="4598676"/>
            <a:ext cx="773994" cy="738664"/>
          </a:xfrm>
          <a:prstGeom prst="rect">
            <a:avLst/>
          </a:prstGeom>
          <a:noFill/>
        </p:spPr>
        <p:txBody>
          <a:bodyPr wrap="none" rtlCol="0">
            <a:spAutoFit/>
          </a:bodyPr>
          <a:lstStyle/>
          <a:p>
            <a:pPr algn="ctr"/>
            <a:r>
              <a:rPr lang="en-US" sz="1400" dirty="0">
                <a:solidFill>
                  <a:schemeClr val="accent4"/>
                </a:solidFill>
              </a:rPr>
              <a:t>2023</a:t>
            </a:r>
          </a:p>
          <a:p>
            <a:pPr algn="ctr"/>
            <a:r>
              <a:rPr lang="en-US" sz="1400" dirty="0">
                <a:solidFill>
                  <a:schemeClr val="accent4"/>
                </a:solidFill>
              </a:rPr>
              <a:t>Average</a:t>
            </a:r>
          </a:p>
          <a:p>
            <a:pPr algn="ctr"/>
            <a:r>
              <a:rPr lang="en-US" sz="1400" dirty="0">
                <a:solidFill>
                  <a:schemeClr val="accent4"/>
                </a:solidFill>
              </a:rPr>
              <a:t>24.00</a:t>
            </a:r>
          </a:p>
        </p:txBody>
      </p:sp>
      <p:sp>
        <p:nvSpPr>
          <p:cNvPr id="55" name="Rectangle 54">
            <a:extLst>
              <a:ext uri="{FF2B5EF4-FFF2-40B4-BE49-F238E27FC236}">
                <a16:creationId xmlns:a16="http://schemas.microsoft.com/office/drawing/2014/main" id="{B7E6E612-4D07-45D5-E127-8DD8BE57DC5E}"/>
              </a:ext>
            </a:extLst>
          </p:cNvPr>
          <p:cNvSpPr/>
          <p:nvPr/>
        </p:nvSpPr>
        <p:spPr>
          <a:xfrm>
            <a:off x="1523999" y="1452538"/>
            <a:ext cx="9144000" cy="923330"/>
          </a:xfrm>
          <a:prstGeom prst="rect">
            <a:avLst/>
          </a:prstGeom>
        </p:spPr>
        <p:txBody>
          <a:bodyPr wrap="square">
            <a:spAutoFit/>
          </a:bodyPr>
          <a:lstStyle/>
          <a:p>
            <a:r>
              <a:rPr lang="en-US" i="1" dirty="0">
                <a:solidFill>
                  <a:srgbClr val="FF0000"/>
                </a:solidFill>
                <a:latin typeface="Karla"/>
              </a:rPr>
              <a:t>IMPORTANT DISCLAIMER: The ACP program seeks to provide price stability and average savings over the duration of the program, but because future Basic Service rates are not known, there is no guarantee of savings.</a:t>
            </a:r>
            <a:endParaRPr lang="en-US" dirty="0">
              <a:solidFill>
                <a:srgbClr val="FF0000"/>
              </a:solidFill>
            </a:endParaRPr>
          </a:p>
        </p:txBody>
      </p:sp>
      <p:pic>
        <p:nvPicPr>
          <p:cNvPr id="56" name="image1.png">
            <a:extLst>
              <a:ext uri="{FF2B5EF4-FFF2-40B4-BE49-F238E27FC236}">
                <a16:creationId xmlns:a16="http://schemas.microsoft.com/office/drawing/2014/main" id="{81B5B247-68DD-EB9B-794C-E853525C4161}"/>
              </a:ext>
            </a:extLst>
          </p:cNvPr>
          <p:cNvPicPr/>
          <p:nvPr/>
        </p:nvPicPr>
        <p:blipFill>
          <a:blip r:embed="rId3">
            <a:alphaModFix amt="35000"/>
          </a:blip>
          <a:srcRect l="66" r="66"/>
          <a:stretch>
            <a:fillRect/>
          </a:stretch>
        </p:blipFill>
        <p:spPr>
          <a:xfrm>
            <a:off x="11138391" y="5904958"/>
            <a:ext cx="815713" cy="815713"/>
          </a:xfrm>
          <a:prstGeom prst="rect">
            <a:avLst/>
          </a:prstGeom>
          <a:ln/>
        </p:spPr>
      </p:pic>
    </p:spTree>
    <p:extLst>
      <p:ext uri="{BB962C8B-B14F-4D97-AF65-F5344CB8AC3E}">
        <p14:creationId xmlns:p14="http://schemas.microsoft.com/office/powerpoint/2010/main" val="13232865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53DAC1-50A3-4893-A62B-0F54FC584BCF}"/>
              </a:ext>
            </a:extLst>
          </p:cNvPr>
          <p:cNvSpPr>
            <a:spLocks noGrp="1"/>
          </p:cNvSpPr>
          <p:nvPr>
            <p:ph type="title"/>
          </p:nvPr>
        </p:nvSpPr>
        <p:spPr>
          <a:xfrm>
            <a:off x="831715" y="231845"/>
            <a:ext cx="10515600" cy="1325563"/>
          </a:xfrm>
        </p:spPr>
        <p:txBody>
          <a:bodyPr>
            <a:normAutofit/>
          </a:bodyPr>
          <a:lstStyle/>
          <a:p>
            <a:r>
              <a:rPr lang="en-US" sz="4000" b="1" dirty="0">
                <a:latin typeface="+mn-lt"/>
              </a:rPr>
              <a:t>Andover Community Power Plan Options</a:t>
            </a:r>
          </a:p>
        </p:txBody>
      </p:sp>
      <p:pic>
        <p:nvPicPr>
          <p:cNvPr id="4" name="Picture 3">
            <a:extLst>
              <a:ext uri="{FF2B5EF4-FFF2-40B4-BE49-F238E27FC236}">
                <a16:creationId xmlns:a16="http://schemas.microsoft.com/office/drawing/2014/main" id="{AFCB514B-86A3-4BB1-AC6E-12713F0A5BBC}"/>
              </a:ext>
            </a:extLst>
          </p:cNvPr>
          <p:cNvPicPr>
            <a:picLocks noChangeAspect="1"/>
          </p:cNvPicPr>
          <p:nvPr/>
        </p:nvPicPr>
        <p:blipFill rotWithShape="1">
          <a:blip r:embed="rId2"/>
          <a:srcRect l="11712" r="11505"/>
          <a:stretch/>
        </p:blipFill>
        <p:spPr>
          <a:xfrm>
            <a:off x="6379724" y="1125615"/>
            <a:ext cx="2520031" cy="2743200"/>
          </a:xfrm>
          <a:prstGeom prst="rect">
            <a:avLst/>
          </a:prstGeom>
        </p:spPr>
      </p:pic>
      <p:pic>
        <p:nvPicPr>
          <p:cNvPr id="7" name="Picture 6">
            <a:extLst>
              <a:ext uri="{FF2B5EF4-FFF2-40B4-BE49-F238E27FC236}">
                <a16:creationId xmlns:a16="http://schemas.microsoft.com/office/drawing/2014/main" id="{FE103473-10BB-4482-BF7D-9351C7C6F1B7}"/>
              </a:ext>
            </a:extLst>
          </p:cNvPr>
          <p:cNvPicPr>
            <a:picLocks noChangeAspect="1"/>
          </p:cNvPicPr>
          <p:nvPr/>
        </p:nvPicPr>
        <p:blipFill rotWithShape="1">
          <a:blip r:embed="rId3"/>
          <a:srcRect l="5550" r="3399"/>
          <a:stretch/>
        </p:blipFill>
        <p:spPr>
          <a:xfrm>
            <a:off x="3889595" y="1354215"/>
            <a:ext cx="2131748" cy="2286000"/>
          </a:xfrm>
          <a:prstGeom prst="rect">
            <a:avLst/>
          </a:prstGeom>
        </p:spPr>
      </p:pic>
      <p:grpSp>
        <p:nvGrpSpPr>
          <p:cNvPr id="8" name="Group 7">
            <a:extLst>
              <a:ext uri="{FF2B5EF4-FFF2-40B4-BE49-F238E27FC236}">
                <a16:creationId xmlns:a16="http://schemas.microsoft.com/office/drawing/2014/main" id="{9A8DED63-94CD-A10B-B307-DD7F2AF09239}"/>
              </a:ext>
            </a:extLst>
          </p:cNvPr>
          <p:cNvGrpSpPr/>
          <p:nvPr/>
        </p:nvGrpSpPr>
        <p:grpSpPr>
          <a:xfrm>
            <a:off x="9333490" y="1354215"/>
            <a:ext cx="2194560" cy="2286000"/>
            <a:chOff x="9333490" y="1896081"/>
            <a:chExt cx="2194560" cy="2286000"/>
          </a:xfrm>
        </p:grpSpPr>
        <p:pic>
          <p:nvPicPr>
            <p:cNvPr id="6" name="Picture 5">
              <a:extLst>
                <a:ext uri="{FF2B5EF4-FFF2-40B4-BE49-F238E27FC236}">
                  <a16:creationId xmlns:a16="http://schemas.microsoft.com/office/drawing/2014/main" id="{2C1D1F7B-8714-4816-B9F4-5ADEB71DD0AD}"/>
                </a:ext>
              </a:extLst>
            </p:cNvPr>
            <p:cNvPicPr>
              <a:picLocks noChangeAspect="1"/>
            </p:cNvPicPr>
            <p:nvPr/>
          </p:nvPicPr>
          <p:blipFill rotWithShape="1">
            <a:blip r:embed="rId4"/>
            <a:srcRect l="9610" r="10216"/>
            <a:stretch/>
          </p:blipFill>
          <p:spPr>
            <a:xfrm>
              <a:off x="9333490" y="1896081"/>
              <a:ext cx="2194560" cy="2286000"/>
            </a:xfrm>
            <a:prstGeom prst="rect">
              <a:avLst/>
            </a:prstGeom>
          </p:spPr>
        </p:pic>
        <p:sp>
          <p:nvSpPr>
            <p:cNvPr id="3" name="Oval 2">
              <a:extLst>
                <a:ext uri="{FF2B5EF4-FFF2-40B4-BE49-F238E27FC236}">
                  <a16:creationId xmlns:a16="http://schemas.microsoft.com/office/drawing/2014/main" id="{345F0115-F538-87B5-297F-1F249F89F728}"/>
                </a:ext>
              </a:extLst>
            </p:cNvPr>
            <p:cNvSpPr/>
            <p:nvPr/>
          </p:nvSpPr>
          <p:spPr>
            <a:xfrm>
              <a:off x="9726692" y="2919162"/>
              <a:ext cx="286669" cy="271892"/>
            </a:xfrm>
            <a:prstGeom prst="ellipse">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graphicFrame>
        <p:nvGraphicFramePr>
          <p:cNvPr id="14" name="Table 13">
            <a:extLst>
              <a:ext uri="{FF2B5EF4-FFF2-40B4-BE49-F238E27FC236}">
                <a16:creationId xmlns:a16="http://schemas.microsoft.com/office/drawing/2014/main" id="{7B7EC30E-E2D2-CEE0-984D-52E494E026CD}"/>
              </a:ext>
            </a:extLst>
          </p:cNvPr>
          <p:cNvGraphicFramePr>
            <a:graphicFrameLocks noGrp="1"/>
          </p:cNvGraphicFramePr>
          <p:nvPr>
            <p:extLst>
              <p:ext uri="{D42A27DB-BD31-4B8C-83A1-F6EECF244321}">
                <p14:modId xmlns:p14="http://schemas.microsoft.com/office/powerpoint/2010/main" val="598937403"/>
              </p:ext>
            </p:extLst>
          </p:nvPr>
        </p:nvGraphicFramePr>
        <p:xfrm>
          <a:off x="145838" y="3763373"/>
          <a:ext cx="11887353" cy="2007870"/>
        </p:xfrm>
        <a:graphic>
          <a:graphicData uri="http://schemas.openxmlformats.org/drawingml/2006/table">
            <a:tbl>
              <a:tblPr bandRow="1">
                <a:tableStyleId>{5C22544A-7EE6-4342-B048-85BDC9FD1C3A}</a:tableStyleId>
              </a:tblPr>
              <a:tblGrid>
                <a:gridCol w="1789288">
                  <a:extLst>
                    <a:ext uri="{9D8B030D-6E8A-4147-A177-3AD203B41FA5}">
                      <a16:colId xmlns:a16="http://schemas.microsoft.com/office/drawing/2014/main" val="1213453468"/>
                    </a:ext>
                  </a:extLst>
                </a:gridCol>
                <a:gridCol w="1751734">
                  <a:extLst>
                    <a:ext uri="{9D8B030D-6E8A-4147-A177-3AD203B41FA5}">
                      <a16:colId xmlns:a16="http://schemas.microsoft.com/office/drawing/2014/main" val="1343574922"/>
                    </a:ext>
                  </a:extLst>
                </a:gridCol>
                <a:gridCol w="2538920">
                  <a:extLst>
                    <a:ext uri="{9D8B030D-6E8A-4147-A177-3AD203B41FA5}">
                      <a16:colId xmlns:a16="http://schemas.microsoft.com/office/drawing/2014/main" val="3229810418"/>
                    </a:ext>
                  </a:extLst>
                </a:gridCol>
                <a:gridCol w="2958386">
                  <a:extLst>
                    <a:ext uri="{9D8B030D-6E8A-4147-A177-3AD203B41FA5}">
                      <a16:colId xmlns:a16="http://schemas.microsoft.com/office/drawing/2014/main" val="4262407591"/>
                    </a:ext>
                  </a:extLst>
                </a:gridCol>
                <a:gridCol w="2849025">
                  <a:extLst>
                    <a:ext uri="{9D8B030D-6E8A-4147-A177-3AD203B41FA5}">
                      <a16:colId xmlns:a16="http://schemas.microsoft.com/office/drawing/2014/main" val="386377904"/>
                    </a:ext>
                  </a:extLst>
                </a:gridCol>
              </a:tblGrid>
              <a:tr h="563880">
                <a:tc>
                  <a:txBody>
                    <a:bodyPr/>
                    <a:lstStyle/>
                    <a:p>
                      <a:pPr marL="0" marR="54610" algn="ctr">
                        <a:lnSpc>
                          <a:spcPct val="107000"/>
                        </a:lnSpc>
                        <a:spcBef>
                          <a:spcPts val="0"/>
                        </a:spcBef>
                        <a:spcAft>
                          <a:spcPts val="0"/>
                        </a:spcAft>
                      </a:pPr>
                      <a:r>
                        <a:rPr lang="en-US" sz="1400" dirty="0">
                          <a:effectLst/>
                        </a:rPr>
                        <a:t> </a:t>
                      </a:r>
                    </a:p>
                    <a:p>
                      <a:pPr marL="0" marR="54610" algn="ctr">
                        <a:lnSpc>
                          <a:spcPct val="107000"/>
                        </a:lnSpc>
                        <a:spcBef>
                          <a:spcPts val="0"/>
                        </a:spcBef>
                        <a:spcAft>
                          <a:spcPts val="0"/>
                        </a:spcAft>
                      </a:pPr>
                      <a:r>
                        <a:rPr lang="en-US" sz="1400" dirty="0">
                          <a:effectLst/>
                        </a:rPr>
                        <a:t> </a:t>
                      </a:r>
                      <a:endParaRPr lang="en-US" sz="1100" dirty="0">
                        <a:effectLst/>
                        <a:latin typeface="Courier"/>
                        <a:cs typeface="Times New Roman" panose="02020603050405020304" pitchFamily="18" charset="0"/>
                      </a:endParaRPr>
                    </a:p>
                  </a:txBody>
                  <a:tcPr marL="45720" marR="4572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07000"/>
                        </a:lnSpc>
                        <a:spcBef>
                          <a:spcPts val="0"/>
                        </a:spcBef>
                        <a:spcAft>
                          <a:spcPts val="0"/>
                        </a:spcAft>
                      </a:pPr>
                      <a:r>
                        <a:rPr lang="en-US" sz="1400" i="1" dirty="0">
                          <a:effectLst/>
                        </a:rPr>
                        <a:t>Basic Service</a:t>
                      </a:r>
                    </a:p>
                    <a:p>
                      <a:pPr marL="0" marR="0" algn="ctr">
                        <a:lnSpc>
                          <a:spcPct val="107000"/>
                        </a:lnSpc>
                        <a:spcBef>
                          <a:spcPts val="0"/>
                        </a:spcBef>
                        <a:spcAft>
                          <a:spcPts val="0"/>
                        </a:spcAft>
                      </a:pPr>
                      <a:r>
                        <a:rPr lang="en-US" sz="1400" i="1" dirty="0">
                          <a:effectLst/>
                        </a:rPr>
                        <a:t>(Residential)</a:t>
                      </a:r>
                      <a:endParaRPr lang="en-US" sz="1400" i="1" dirty="0">
                        <a:effectLst/>
                        <a:latin typeface="Courier"/>
                        <a:ea typeface="Times New Roman" panose="02020603050405020304" pitchFamily="18" charset="0"/>
                        <a:cs typeface="Times New Roman" panose="02020603050405020304" pitchFamily="18" charset="0"/>
                      </a:endParaRPr>
                    </a:p>
                  </a:txBody>
                  <a:tcPr marL="45720" marR="4572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07000"/>
                        </a:lnSpc>
                        <a:spcBef>
                          <a:spcPts val="0"/>
                        </a:spcBef>
                        <a:spcAft>
                          <a:spcPts val="0"/>
                        </a:spcAft>
                      </a:pPr>
                      <a:r>
                        <a:rPr lang="en-US" sz="1400" b="1" dirty="0">
                          <a:effectLst/>
                        </a:rPr>
                        <a:t>Andover Basic</a:t>
                      </a:r>
                      <a:endParaRPr lang="en-US" sz="1400" b="1" dirty="0">
                        <a:effectLst/>
                        <a:latin typeface="Courier"/>
                        <a:ea typeface="Times New Roman" panose="02020603050405020304" pitchFamily="18" charset="0"/>
                        <a:cs typeface="Times New Roman" panose="02020603050405020304" pitchFamily="18" charset="0"/>
                      </a:endParaRPr>
                    </a:p>
                  </a:txBody>
                  <a:tcPr marL="45720" marR="4572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60000"/>
                        <a:lumOff val="40000"/>
                      </a:schemeClr>
                    </a:solidFill>
                  </a:tcPr>
                </a:tc>
                <a:tc>
                  <a:txBody>
                    <a:bodyPr/>
                    <a:lstStyle/>
                    <a:p>
                      <a:pPr marL="0" marR="0" algn="ctr">
                        <a:lnSpc>
                          <a:spcPct val="107000"/>
                        </a:lnSpc>
                        <a:spcBef>
                          <a:spcPts val="0"/>
                        </a:spcBef>
                        <a:spcAft>
                          <a:spcPts val="0"/>
                        </a:spcAft>
                      </a:pPr>
                      <a:r>
                        <a:rPr lang="en-US" sz="1400" b="1" dirty="0">
                          <a:effectLst/>
                        </a:rPr>
                        <a:t>Andover Standard</a:t>
                      </a:r>
                    </a:p>
                    <a:p>
                      <a:pPr marL="0" marR="0" algn="ctr">
                        <a:lnSpc>
                          <a:spcPct val="107000"/>
                        </a:lnSpc>
                        <a:spcBef>
                          <a:spcPts val="0"/>
                        </a:spcBef>
                        <a:spcAft>
                          <a:spcPts val="0"/>
                        </a:spcAft>
                      </a:pPr>
                      <a:r>
                        <a:rPr lang="en-US" sz="1400" b="1" dirty="0">
                          <a:effectLst/>
                        </a:rPr>
                        <a:t>(automatic for eligible customers)</a:t>
                      </a:r>
                      <a:endParaRPr lang="en-US" sz="1400" b="1" dirty="0">
                        <a:effectLst/>
                        <a:latin typeface="Courier"/>
                        <a:ea typeface="Times New Roman" panose="02020603050405020304" pitchFamily="18" charset="0"/>
                        <a:cs typeface="Times New Roman" panose="02020603050405020304" pitchFamily="18" charset="0"/>
                      </a:endParaRPr>
                    </a:p>
                  </a:txBody>
                  <a:tcPr marL="45720" marR="4572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60000"/>
                        <a:lumOff val="40000"/>
                      </a:schemeClr>
                    </a:solidFill>
                  </a:tcPr>
                </a:tc>
                <a:tc>
                  <a:txBody>
                    <a:bodyPr/>
                    <a:lstStyle/>
                    <a:p>
                      <a:pPr marL="0" marR="0" algn="ctr">
                        <a:lnSpc>
                          <a:spcPct val="107000"/>
                        </a:lnSpc>
                        <a:spcBef>
                          <a:spcPts val="0"/>
                        </a:spcBef>
                        <a:spcAft>
                          <a:spcPts val="0"/>
                        </a:spcAft>
                      </a:pPr>
                      <a:r>
                        <a:rPr lang="en-US" sz="1400" b="1" dirty="0">
                          <a:effectLst/>
                        </a:rPr>
                        <a:t>Andover Ultimate</a:t>
                      </a:r>
                      <a:endParaRPr lang="en-US" sz="1400" b="1" dirty="0">
                        <a:effectLst/>
                        <a:latin typeface="Courier"/>
                        <a:ea typeface="Times New Roman" panose="02020603050405020304" pitchFamily="18" charset="0"/>
                        <a:cs typeface="Times New Roman" panose="02020603050405020304" pitchFamily="18" charset="0"/>
                      </a:endParaRPr>
                    </a:p>
                  </a:txBody>
                  <a:tcPr marL="45720" marR="4572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60000"/>
                        <a:lumOff val="40000"/>
                      </a:schemeClr>
                    </a:solidFill>
                  </a:tcPr>
                </a:tc>
                <a:extLst>
                  <a:ext uri="{0D108BD9-81ED-4DB2-BD59-A6C34878D82A}">
                    <a16:rowId xmlns:a16="http://schemas.microsoft.com/office/drawing/2014/main" val="1696513702"/>
                  </a:ext>
                </a:extLst>
              </a:tr>
              <a:tr h="330835">
                <a:tc>
                  <a:txBody>
                    <a:bodyPr/>
                    <a:lstStyle/>
                    <a:p>
                      <a:pPr marL="0" marR="0" algn="ctr">
                        <a:lnSpc>
                          <a:spcPct val="107000"/>
                        </a:lnSpc>
                        <a:spcBef>
                          <a:spcPts val="0"/>
                        </a:spcBef>
                        <a:spcAft>
                          <a:spcPts val="0"/>
                        </a:spcAft>
                      </a:pPr>
                      <a:r>
                        <a:rPr lang="en-US" sz="1400" b="1" dirty="0">
                          <a:effectLst/>
                        </a:rPr>
                        <a:t>Price</a:t>
                      </a:r>
                      <a:endParaRPr lang="en-US" sz="1100" b="1" dirty="0">
                        <a:effectLst/>
                        <a:latin typeface="Courier"/>
                        <a:ea typeface="Times New Roman" panose="02020603050405020304" pitchFamily="18" charset="0"/>
                        <a:cs typeface="Times New Roman" panose="02020603050405020304" pitchFamily="18" charset="0"/>
                      </a:endParaRPr>
                    </a:p>
                  </a:txBody>
                  <a:tcPr marL="45720" marR="4572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07000"/>
                        </a:lnSpc>
                        <a:spcBef>
                          <a:spcPts val="0"/>
                        </a:spcBef>
                        <a:spcAft>
                          <a:spcPts val="0"/>
                        </a:spcAft>
                      </a:pPr>
                      <a:r>
                        <a:rPr lang="en-US" sz="1400" b="1" i="1" dirty="0">
                          <a:effectLst/>
                        </a:rPr>
                        <a:t>18.213 ¢/kWh</a:t>
                      </a:r>
                      <a:endParaRPr lang="en-US" sz="1400" b="1" i="1" dirty="0">
                        <a:effectLst/>
                        <a:latin typeface="Courier"/>
                        <a:ea typeface="Times New Roman" panose="02020603050405020304" pitchFamily="18" charset="0"/>
                        <a:cs typeface="Times New Roman" panose="02020603050405020304" pitchFamily="18" charset="0"/>
                      </a:endParaRPr>
                    </a:p>
                  </a:txBody>
                  <a:tcPr marL="45720" marR="4572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07000"/>
                        </a:lnSpc>
                        <a:spcBef>
                          <a:spcPts val="0"/>
                        </a:spcBef>
                        <a:spcAft>
                          <a:spcPts val="0"/>
                        </a:spcAft>
                      </a:pPr>
                      <a:r>
                        <a:rPr lang="en-US" sz="1400" b="1" dirty="0">
                          <a:effectLst/>
                        </a:rPr>
                        <a:t>13.286 ¢/kWh</a:t>
                      </a:r>
                      <a:endParaRPr lang="en-US" sz="1400" b="1" dirty="0">
                        <a:effectLst/>
                        <a:latin typeface="Courier"/>
                        <a:ea typeface="Times New Roman" panose="02020603050405020304" pitchFamily="18" charset="0"/>
                        <a:cs typeface="Times New Roman" panose="02020603050405020304" pitchFamily="18" charset="0"/>
                      </a:endParaRPr>
                    </a:p>
                  </a:txBody>
                  <a:tcPr marL="45720" marR="4572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07000"/>
                        </a:lnSpc>
                        <a:spcBef>
                          <a:spcPts val="0"/>
                        </a:spcBef>
                        <a:spcAft>
                          <a:spcPts val="0"/>
                        </a:spcAft>
                      </a:pPr>
                      <a:r>
                        <a:rPr lang="en-US" sz="1400" b="1" dirty="0">
                          <a:effectLst/>
                        </a:rPr>
                        <a:t>13.905 ¢/kWh</a:t>
                      </a:r>
                      <a:endParaRPr lang="en-US" sz="1400" b="1" dirty="0">
                        <a:effectLst/>
                        <a:latin typeface="Courier"/>
                        <a:ea typeface="Times New Roman" panose="02020603050405020304" pitchFamily="18" charset="0"/>
                        <a:cs typeface="Times New Roman" panose="02020603050405020304" pitchFamily="18" charset="0"/>
                      </a:endParaRPr>
                    </a:p>
                  </a:txBody>
                  <a:tcPr marL="45720" marR="4572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marL="0" marR="0" algn="ctr">
                        <a:lnSpc>
                          <a:spcPct val="107000"/>
                        </a:lnSpc>
                        <a:spcBef>
                          <a:spcPts val="0"/>
                        </a:spcBef>
                        <a:spcAft>
                          <a:spcPts val="0"/>
                        </a:spcAft>
                      </a:pPr>
                      <a:r>
                        <a:rPr lang="en-US" sz="1400" b="1" dirty="0">
                          <a:effectLst/>
                        </a:rPr>
                        <a:t>14.637 ¢/kWh</a:t>
                      </a:r>
                      <a:endParaRPr lang="en-US" sz="1400" b="1" dirty="0">
                        <a:effectLst/>
                        <a:latin typeface="Courier"/>
                        <a:ea typeface="Times New Roman" panose="02020603050405020304" pitchFamily="18" charset="0"/>
                        <a:cs typeface="Times New Roman" panose="02020603050405020304" pitchFamily="18" charset="0"/>
                      </a:endParaRPr>
                    </a:p>
                  </a:txBody>
                  <a:tcPr marL="45720" marR="4572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169972176"/>
                  </a:ext>
                </a:extLst>
              </a:tr>
              <a:tr h="603885">
                <a:tc>
                  <a:txBody>
                    <a:bodyPr/>
                    <a:lstStyle/>
                    <a:p>
                      <a:pPr marL="0" marR="0" algn="ctr">
                        <a:lnSpc>
                          <a:spcPct val="107000"/>
                        </a:lnSpc>
                        <a:spcBef>
                          <a:spcPts val="0"/>
                        </a:spcBef>
                        <a:spcAft>
                          <a:spcPts val="0"/>
                        </a:spcAft>
                      </a:pPr>
                      <a:r>
                        <a:rPr lang="en-US" sz="1400" b="1" dirty="0">
                          <a:effectLst/>
                        </a:rPr>
                        <a:t>Voluntary Renewable Energy*</a:t>
                      </a:r>
                      <a:endParaRPr lang="en-US" sz="1100" b="1" dirty="0">
                        <a:effectLst/>
                        <a:latin typeface="Courier"/>
                        <a:ea typeface="Times New Roman" panose="02020603050405020304" pitchFamily="18" charset="0"/>
                        <a:cs typeface="Times New Roman" panose="02020603050405020304" pitchFamily="18" charset="0"/>
                      </a:endParaRPr>
                    </a:p>
                  </a:txBody>
                  <a:tcPr marL="45720" marR="4572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7620" algn="ctr">
                        <a:lnSpc>
                          <a:spcPct val="107000"/>
                        </a:lnSpc>
                        <a:spcBef>
                          <a:spcPts val="0"/>
                        </a:spcBef>
                        <a:spcAft>
                          <a:spcPts val="0"/>
                        </a:spcAft>
                      </a:pPr>
                      <a:r>
                        <a:rPr lang="en-US" sz="1400" i="1" dirty="0">
                          <a:effectLst/>
                        </a:rPr>
                        <a:t>None</a:t>
                      </a:r>
                      <a:endParaRPr lang="en-US" sz="1400" i="1" dirty="0">
                        <a:effectLst/>
                        <a:latin typeface="Courier"/>
                        <a:ea typeface="Times New Roman" panose="02020603050405020304" pitchFamily="18" charset="0"/>
                        <a:cs typeface="Times New Roman" panose="02020603050405020304" pitchFamily="18" charset="0"/>
                      </a:endParaRPr>
                    </a:p>
                  </a:txBody>
                  <a:tcPr marL="45720" marR="4572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7620" algn="ctr">
                        <a:lnSpc>
                          <a:spcPct val="107000"/>
                        </a:lnSpc>
                        <a:spcBef>
                          <a:spcPts val="0"/>
                        </a:spcBef>
                        <a:spcAft>
                          <a:spcPts val="0"/>
                        </a:spcAft>
                      </a:pPr>
                      <a:r>
                        <a:rPr lang="en-US" sz="1400" dirty="0">
                          <a:effectLst/>
                        </a:rPr>
                        <a:t>None</a:t>
                      </a:r>
                      <a:endParaRPr lang="en-US" sz="1400" dirty="0">
                        <a:effectLst/>
                        <a:latin typeface="Courier"/>
                        <a:ea typeface="Times New Roman" panose="02020603050405020304" pitchFamily="18" charset="0"/>
                        <a:cs typeface="Times New Roman" panose="02020603050405020304" pitchFamily="18" charset="0"/>
                      </a:endParaRPr>
                    </a:p>
                  </a:txBody>
                  <a:tcPr marL="45720" marR="4572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7620" algn="ctr">
                        <a:lnSpc>
                          <a:spcPct val="107000"/>
                        </a:lnSpc>
                        <a:spcBef>
                          <a:spcPts val="0"/>
                        </a:spcBef>
                        <a:spcAft>
                          <a:spcPts val="0"/>
                        </a:spcAft>
                      </a:pPr>
                      <a:r>
                        <a:rPr lang="en-US" sz="1400" dirty="0">
                          <a:effectLst/>
                        </a:rPr>
                        <a:t>+ 15% voluntary renewable energy (MA Class I RECs)</a:t>
                      </a:r>
                      <a:endParaRPr lang="en-US" sz="1400" dirty="0">
                        <a:effectLst/>
                        <a:latin typeface="Courier"/>
                        <a:ea typeface="Times New Roman" panose="02020603050405020304" pitchFamily="18" charset="0"/>
                        <a:cs typeface="Times New Roman" panose="02020603050405020304" pitchFamily="18" charset="0"/>
                      </a:endParaRPr>
                    </a:p>
                  </a:txBody>
                  <a:tcPr marL="45720" marR="4572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marL="0" marR="7620" algn="ctr">
                        <a:lnSpc>
                          <a:spcPct val="107000"/>
                        </a:lnSpc>
                        <a:spcBef>
                          <a:spcPts val="0"/>
                        </a:spcBef>
                        <a:spcAft>
                          <a:spcPts val="0"/>
                        </a:spcAft>
                      </a:pPr>
                      <a:r>
                        <a:rPr lang="en-US" sz="1400" dirty="0">
                          <a:effectLst/>
                        </a:rPr>
                        <a:t>Adds voluntary renewable energy (MA Class I RECs) to 100%</a:t>
                      </a:r>
                      <a:endParaRPr lang="en-US" sz="1400" dirty="0">
                        <a:effectLst/>
                        <a:latin typeface="Courier"/>
                        <a:ea typeface="Times New Roman" panose="02020603050405020304" pitchFamily="18" charset="0"/>
                        <a:cs typeface="Times New Roman" panose="02020603050405020304" pitchFamily="18" charset="0"/>
                      </a:endParaRPr>
                    </a:p>
                  </a:txBody>
                  <a:tcPr marL="45720" marR="4572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645847291"/>
                  </a:ext>
                </a:extLst>
              </a:tr>
              <a:tr h="509270">
                <a:tc>
                  <a:txBody>
                    <a:bodyPr/>
                    <a:lstStyle/>
                    <a:p>
                      <a:pPr marL="0" marR="0" algn="ctr">
                        <a:lnSpc>
                          <a:spcPct val="107000"/>
                        </a:lnSpc>
                        <a:spcBef>
                          <a:spcPts val="0"/>
                        </a:spcBef>
                        <a:spcAft>
                          <a:spcPts val="0"/>
                        </a:spcAft>
                      </a:pPr>
                      <a:r>
                        <a:rPr lang="en-US" sz="1400" b="1" dirty="0">
                          <a:effectLst/>
                        </a:rPr>
                        <a:t>Duration</a:t>
                      </a:r>
                      <a:endParaRPr lang="en-US" sz="1100" b="1" dirty="0">
                        <a:effectLst/>
                        <a:latin typeface="Courier"/>
                        <a:ea typeface="Times New Roman" panose="02020603050405020304" pitchFamily="18" charset="0"/>
                        <a:cs typeface="Times New Roman" panose="02020603050405020304" pitchFamily="18" charset="0"/>
                      </a:endParaRPr>
                    </a:p>
                  </a:txBody>
                  <a:tcPr marL="45720" marR="4572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54610" algn="ctr">
                        <a:lnSpc>
                          <a:spcPct val="107000"/>
                        </a:lnSpc>
                        <a:spcBef>
                          <a:spcPts val="0"/>
                        </a:spcBef>
                        <a:spcAft>
                          <a:spcPts val="0"/>
                        </a:spcAft>
                      </a:pPr>
                      <a:r>
                        <a:rPr lang="en-US" sz="1400" i="1" dirty="0">
                          <a:effectLst/>
                        </a:rPr>
                        <a:t>Nov 1, 2023 -</a:t>
                      </a:r>
                    </a:p>
                    <a:p>
                      <a:pPr marL="0" marR="54610" algn="ctr">
                        <a:lnSpc>
                          <a:spcPct val="107000"/>
                        </a:lnSpc>
                        <a:spcBef>
                          <a:spcPts val="0"/>
                        </a:spcBef>
                        <a:spcAft>
                          <a:spcPts val="0"/>
                        </a:spcAft>
                      </a:pPr>
                      <a:r>
                        <a:rPr lang="en-US" sz="1400" i="1" dirty="0">
                          <a:effectLst/>
                        </a:rPr>
                        <a:t>Jul 31, 2024</a:t>
                      </a:r>
                      <a:endParaRPr lang="en-US" sz="1400" i="1" dirty="0">
                        <a:effectLst/>
                        <a:latin typeface="Courier"/>
                        <a:ea typeface="Times New Roman" panose="02020603050405020304" pitchFamily="18" charset="0"/>
                        <a:cs typeface="Times New Roman" panose="02020603050405020304" pitchFamily="18" charset="0"/>
                      </a:endParaRPr>
                    </a:p>
                  </a:txBody>
                  <a:tcPr marL="45720" marR="4572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07000"/>
                        </a:lnSpc>
                        <a:spcBef>
                          <a:spcPts val="0"/>
                        </a:spcBef>
                        <a:spcAft>
                          <a:spcPts val="0"/>
                        </a:spcAft>
                      </a:pPr>
                      <a:r>
                        <a:rPr lang="en-US" sz="1400" dirty="0">
                          <a:effectLst/>
                        </a:rPr>
                        <a:t>June 2024 - December 2027</a:t>
                      </a:r>
                      <a:endParaRPr lang="en-US" sz="1400" dirty="0">
                        <a:effectLst/>
                        <a:latin typeface="Courier"/>
                        <a:ea typeface="Times New Roman" panose="02020603050405020304" pitchFamily="18" charset="0"/>
                        <a:cs typeface="Times New Roman" panose="02020603050405020304" pitchFamily="18" charset="0"/>
                      </a:endParaRPr>
                    </a:p>
                  </a:txBody>
                  <a:tcPr marL="45720" marR="4572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14300" marR="85725" algn="ctr">
                        <a:lnSpc>
                          <a:spcPct val="107000"/>
                        </a:lnSpc>
                        <a:spcBef>
                          <a:spcPts val="0"/>
                        </a:spcBef>
                        <a:spcAft>
                          <a:spcPts val="0"/>
                        </a:spcAft>
                      </a:pPr>
                      <a:r>
                        <a:rPr lang="en-US" sz="1400" dirty="0">
                          <a:effectLst/>
                        </a:rPr>
                        <a:t>June 2024 - December 2027</a:t>
                      </a:r>
                      <a:endParaRPr lang="en-US" sz="1400" dirty="0">
                        <a:effectLst/>
                        <a:latin typeface="Courier"/>
                        <a:ea typeface="Times New Roman" panose="02020603050405020304" pitchFamily="18" charset="0"/>
                        <a:cs typeface="Times New Roman" panose="02020603050405020304" pitchFamily="18" charset="0"/>
                      </a:endParaRPr>
                    </a:p>
                  </a:txBody>
                  <a:tcPr marL="45720" marR="4572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marL="0" marR="0" algn="ctr">
                        <a:lnSpc>
                          <a:spcPct val="107000"/>
                        </a:lnSpc>
                        <a:spcBef>
                          <a:spcPts val="0"/>
                        </a:spcBef>
                        <a:spcAft>
                          <a:spcPts val="0"/>
                        </a:spcAft>
                      </a:pPr>
                      <a:r>
                        <a:rPr lang="en-US" sz="1400" dirty="0">
                          <a:effectLst/>
                        </a:rPr>
                        <a:t>June 2024 - December 2027</a:t>
                      </a:r>
                      <a:endParaRPr lang="en-US" sz="1400" dirty="0">
                        <a:effectLst/>
                        <a:latin typeface="Courier"/>
                        <a:ea typeface="Times New Roman" panose="02020603050405020304" pitchFamily="18" charset="0"/>
                        <a:cs typeface="Times New Roman" panose="02020603050405020304" pitchFamily="18" charset="0"/>
                      </a:endParaRPr>
                    </a:p>
                  </a:txBody>
                  <a:tcPr marL="45720" marR="4572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35171099"/>
                  </a:ext>
                </a:extLst>
              </a:tr>
            </a:tbl>
          </a:graphicData>
        </a:graphic>
      </p:graphicFrame>
      <p:pic>
        <p:nvPicPr>
          <p:cNvPr id="2050" name="Picture 2" descr="National Grid Logo PNG vector in SVG, PDF, AI, CDR format">
            <a:extLst>
              <a:ext uri="{FF2B5EF4-FFF2-40B4-BE49-F238E27FC236}">
                <a16:creationId xmlns:a16="http://schemas.microsoft.com/office/drawing/2014/main" id="{54BB4451-FBA3-9364-D189-226736464805}"/>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14340" y="1770082"/>
            <a:ext cx="1941520" cy="1454266"/>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a:extLst>
              <a:ext uri="{FF2B5EF4-FFF2-40B4-BE49-F238E27FC236}">
                <a16:creationId xmlns:a16="http://schemas.microsoft.com/office/drawing/2014/main" id="{9837DA1A-F077-D690-9B26-D342222CF0CD}"/>
              </a:ext>
            </a:extLst>
          </p:cNvPr>
          <p:cNvSpPr/>
          <p:nvPr/>
        </p:nvSpPr>
        <p:spPr>
          <a:xfrm>
            <a:off x="357012" y="6195268"/>
            <a:ext cx="10570206" cy="430887"/>
          </a:xfrm>
          <a:prstGeom prst="rect">
            <a:avLst/>
          </a:prstGeom>
        </p:spPr>
        <p:txBody>
          <a:bodyPr wrap="square">
            <a:spAutoFit/>
          </a:bodyPr>
          <a:lstStyle/>
          <a:p>
            <a:r>
              <a:rPr lang="en-US" sz="1050" i="1" dirty="0">
                <a:solidFill>
                  <a:srgbClr val="FF0000"/>
                </a:solidFill>
                <a:latin typeface="Karla"/>
              </a:rPr>
              <a:t>IMPORTANT DISCLAIMER: The ACP program seeks to provide price stability and average savings over the duration of the program, but because future Basic Service rates are not known, there is no guarantee of savings.</a:t>
            </a:r>
            <a:endParaRPr lang="en-US" sz="1050" dirty="0">
              <a:solidFill>
                <a:srgbClr val="FF0000"/>
              </a:solidFill>
            </a:endParaRPr>
          </a:p>
        </p:txBody>
      </p:sp>
      <p:pic>
        <p:nvPicPr>
          <p:cNvPr id="9" name="image1.png">
            <a:extLst>
              <a:ext uri="{FF2B5EF4-FFF2-40B4-BE49-F238E27FC236}">
                <a16:creationId xmlns:a16="http://schemas.microsoft.com/office/drawing/2014/main" id="{4598E01B-7460-0347-B498-D7484B256FB3}"/>
              </a:ext>
            </a:extLst>
          </p:cNvPr>
          <p:cNvPicPr/>
          <p:nvPr/>
        </p:nvPicPr>
        <p:blipFill>
          <a:blip r:embed="rId6">
            <a:alphaModFix amt="35000"/>
          </a:blip>
          <a:srcRect l="66" r="66"/>
          <a:stretch>
            <a:fillRect/>
          </a:stretch>
        </p:blipFill>
        <p:spPr>
          <a:xfrm>
            <a:off x="11138391" y="5904958"/>
            <a:ext cx="815713" cy="815713"/>
          </a:xfrm>
          <a:prstGeom prst="rect">
            <a:avLst/>
          </a:prstGeom>
          <a:ln/>
        </p:spPr>
      </p:pic>
    </p:spTree>
    <p:extLst>
      <p:ext uri="{BB962C8B-B14F-4D97-AF65-F5344CB8AC3E}">
        <p14:creationId xmlns:p14="http://schemas.microsoft.com/office/powerpoint/2010/main" val="6426800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F3D4E8-233A-08C5-7E22-F1C72C7C047C}"/>
              </a:ext>
            </a:extLst>
          </p:cNvPr>
          <p:cNvSpPr>
            <a:spLocks noGrp="1"/>
          </p:cNvSpPr>
          <p:nvPr>
            <p:ph type="title"/>
          </p:nvPr>
        </p:nvSpPr>
        <p:spPr>
          <a:xfrm>
            <a:off x="838200" y="214312"/>
            <a:ext cx="10515600" cy="1325563"/>
          </a:xfrm>
        </p:spPr>
        <p:txBody>
          <a:bodyPr/>
          <a:lstStyle/>
          <a:p>
            <a:r>
              <a:rPr lang="en-US" b="1" dirty="0">
                <a:latin typeface="+mn-lt"/>
              </a:rPr>
              <a:t>Electricity Bill for June 2024</a:t>
            </a:r>
          </a:p>
        </p:txBody>
      </p:sp>
      <p:grpSp>
        <p:nvGrpSpPr>
          <p:cNvPr id="4" name="Group 3">
            <a:extLst>
              <a:ext uri="{FF2B5EF4-FFF2-40B4-BE49-F238E27FC236}">
                <a16:creationId xmlns:a16="http://schemas.microsoft.com/office/drawing/2014/main" id="{63F9C303-31D8-2DAD-3BE1-144C4F9577A8}"/>
              </a:ext>
            </a:extLst>
          </p:cNvPr>
          <p:cNvGrpSpPr/>
          <p:nvPr/>
        </p:nvGrpSpPr>
        <p:grpSpPr>
          <a:xfrm>
            <a:off x="1003586" y="1351508"/>
            <a:ext cx="3870309" cy="4876800"/>
            <a:chOff x="5452742" y="639519"/>
            <a:chExt cx="2902732" cy="3657600"/>
          </a:xfrm>
        </p:grpSpPr>
        <p:pic>
          <p:nvPicPr>
            <p:cNvPr id="5" name="Picture 4">
              <a:extLst>
                <a:ext uri="{FF2B5EF4-FFF2-40B4-BE49-F238E27FC236}">
                  <a16:creationId xmlns:a16="http://schemas.microsoft.com/office/drawing/2014/main" id="{FB22C9EB-56FF-DB58-220F-27C8F2512C1A}"/>
                </a:ext>
              </a:extLst>
            </p:cNvPr>
            <p:cNvPicPr>
              <a:picLocks noChangeAspect="1"/>
            </p:cNvPicPr>
            <p:nvPr/>
          </p:nvPicPr>
          <p:blipFill rotWithShape="1">
            <a:blip r:embed="rId2"/>
            <a:srcRect l="1247" t="764" r="2696" b="1584"/>
            <a:stretch/>
          </p:blipFill>
          <p:spPr>
            <a:xfrm>
              <a:off x="5452742" y="639519"/>
              <a:ext cx="2825134" cy="3657600"/>
            </a:xfrm>
            <a:prstGeom prst="rect">
              <a:avLst/>
            </a:prstGeom>
          </p:spPr>
        </p:pic>
        <p:sp>
          <p:nvSpPr>
            <p:cNvPr id="6" name="Google Shape;181;p30">
              <a:extLst>
                <a:ext uri="{FF2B5EF4-FFF2-40B4-BE49-F238E27FC236}">
                  <a16:creationId xmlns:a16="http://schemas.microsoft.com/office/drawing/2014/main" id="{8422E48F-81A2-85E0-4F64-2E4967520E65}"/>
                </a:ext>
              </a:extLst>
            </p:cNvPr>
            <p:cNvSpPr/>
            <p:nvPr/>
          </p:nvSpPr>
          <p:spPr>
            <a:xfrm>
              <a:off x="6204456" y="2855396"/>
              <a:ext cx="2151018" cy="549762"/>
            </a:xfrm>
            <a:prstGeom prst="roundRect">
              <a:avLst>
                <a:gd name="adj" fmla="val 16667"/>
              </a:avLst>
            </a:prstGeom>
            <a:noFill/>
            <a:ln w="28575" cap="flat" cmpd="sng">
              <a:solidFill>
                <a:srgbClr val="FF0000"/>
              </a:solidFill>
              <a:prstDash val="solid"/>
              <a:round/>
              <a:headEnd type="none" w="sm" len="sm"/>
              <a:tailEnd type="none" w="sm" len="sm"/>
            </a:ln>
          </p:spPr>
          <p:txBody>
            <a:bodyPr spcFirstLastPara="1" wrap="square" lIns="121900" tIns="121900" rIns="121900" bIns="121900" anchor="ctr" anchorCtr="0">
              <a:noAutofit/>
            </a:bodyPr>
            <a:lstStyle/>
            <a:p>
              <a:endParaRPr sz="2400"/>
            </a:p>
          </p:txBody>
        </p:sp>
      </p:grpSp>
      <p:sp>
        <p:nvSpPr>
          <p:cNvPr id="7" name="TextBox 6">
            <a:extLst>
              <a:ext uri="{FF2B5EF4-FFF2-40B4-BE49-F238E27FC236}">
                <a16:creationId xmlns:a16="http://schemas.microsoft.com/office/drawing/2014/main" id="{FE86AD1D-8D66-31A4-E45D-94A082AE1A19}"/>
              </a:ext>
            </a:extLst>
          </p:cNvPr>
          <p:cNvSpPr txBox="1"/>
          <p:nvPr/>
        </p:nvSpPr>
        <p:spPr>
          <a:xfrm>
            <a:off x="5344736" y="1194644"/>
            <a:ext cx="6148932" cy="3477875"/>
          </a:xfrm>
          <a:prstGeom prst="rect">
            <a:avLst/>
          </a:prstGeom>
          <a:noFill/>
        </p:spPr>
        <p:txBody>
          <a:bodyPr wrap="square" rtlCol="0">
            <a:spAutoFit/>
          </a:bodyPr>
          <a:lstStyle/>
          <a:p>
            <a:r>
              <a:rPr lang="en-US" sz="2000" b="1" dirty="0"/>
              <a:t>What stays the same:</a:t>
            </a:r>
          </a:p>
          <a:p>
            <a:pPr marL="342900" indent="-342900">
              <a:buAutoNum type="arabicPeriod"/>
            </a:pPr>
            <a:r>
              <a:rPr lang="en-US" sz="2000" dirty="0"/>
              <a:t>Billing/metering still done by National Grid</a:t>
            </a:r>
          </a:p>
          <a:p>
            <a:pPr marL="342900" indent="-342900">
              <a:buAutoNum type="arabicPeriod"/>
            </a:pPr>
            <a:r>
              <a:rPr lang="en-US" sz="2000" dirty="0"/>
              <a:t>Single bill</a:t>
            </a:r>
          </a:p>
          <a:p>
            <a:pPr marL="342900" indent="-342900">
              <a:buAutoNum type="arabicPeriod"/>
            </a:pPr>
            <a:r>
              <a:rPr lang="en-US" sz="2000" dirty="0"/>
              <a:t>Same customer service charge of $7/month</a:t>
            </a:r>
          </a:p>
          <a:p>
            <a:pPr marL="342900" indent="-342900">
              <a:buAutoNum type="arabicPeriod"/>
            </a:pPr>
            <a:r>
              <a:rPr lang="en-US" sz="2000" dirty="0"/>
              <a:t>Same delivery rate of $0.168/kWh</a:t>
            </a:r>
          </a:p>
          <a:p>
            <a:r>
              <a:rPr lang="en-US" sz="2000" b="1" dirty="0"/>
              <a:t>What will be different:</a:t>
            </a:r>
          </a:p>
          <a:p>
            <a:pPr marL="457200" indent="-457200">
              <a:buAutoNum type="arabicPeriod"/>
            </a:pPr>
            <a:r>
              <a:rPr lang="en-US" sz="2000" dirty="0"/>
              <a:t>Supply services from ACP Dynegy</a:t>
            </a:r>
          </a:p>
          <a:p>
            <a:pPr marL="457200" indent="-457200">
              <a:buAutoNum type="arabicPeriod"/>
            </a:pPr>
            <a:r>
              <a:rPr lang="en-US" sz="2000" dirty="0"/>
              <a:t>Supply rate of $0.139/kWh vs. $0.182/kWh</a:t>
            </a:r>
          </a:p>
          <a:p>
            <a:pPr marL="457200" indent="-457200">
              <a:buAutoNum type="arabicPeriod"/>
            </a:pPr>
            <a:r>
              <a:rPr lang="en-US" sz="2000" dirty="0"/>
              <a:t>Supply rate stays the same for August and beyond</a:t>
            </a:r>
          </a:p>
          <a:p>
            <a:pPr marL="800100" lvl="1" indent="-342900">
              <a:buFont typeface="Arial" panose="020B0604020202020204" pitchFamily="34" charset="0"/>
              <a:buChar char="•"/>
            </a:pPr>
            <a:endParaRPr lang="en-US" sz="2000" dirty="0"/>
          </a:p>
          <a:p>
            <a:endParaRPr lang="en-US" sz="2000" dirty="0"/>
          </a:p>
        </p:txBody>
      </p:sp>
      <p:graphicFrame>
        <p:nvGraphicFramePr>
          <p:cNvPr id="8" name="Table 7">
            <a:extLst>
              <a:ext uri="{FF2B5EF4-FFF2-40B4-BE49-F238E27FC236}">
                <a16:creationId xmlns:a16="http://schemas.microsoft.com/office/drawing/2014/main" id="{3CC646A3-562B-85F4-A75E-E7E68932777D}"/>
              </a:ext>
            </a:extLst>
          </p:cNvPr>
          <p:cNvGraphicFramePr>
            <a:graphicFrameLocks noGrp="1"/>
          </p:cNvGraphicFramePr>
          <p:nvPr>
            <p:extLst>
              <p:ext uri="{D42A27DB-BD31-4B8C-83A1-F6EECF244321}">
                <p14:modId xmlns:p14="http://schemas.microsoft.com/office/powerpoint/2010/main" val="722916111"/>
              </p:ext>
            </p:extLst>
          </p:nvPr>
        </p:nvGraphicFramePr>
        <p:xfrm>
          <a:off x="5344736" y="4098685"/>
          <a:ext cx="5780464" cy="2164080"/>
        </p:xfrm>
        <a:graphic>
          <a:graphicData uri="http://schemas.openxmlformats.org/drawingml/2006/table">
            <a:tbl>
              <a:tblPr firstRow="1" bandRow="1">
                <a:tableStyleId>{5C22544A-7EE6-4342-B048-85BDC9FD1C3A}</a:tableStyleId>
              </a:tblPr>
              <a:tblGrid>
                <a:gridCol w="2003021">
                  <a:extLst>
                    <a:ext uri="{9D8B030D-6E8A-4147-A177-3AD203B41FA5}">
                      <a16:colId xmlns:a16="http://schemas.microsoft.com/office/drawing/2014/main" val="2625159192"/>
                    </a:ext>
                  </a:extLst>
                </a:gridCol>
                <a:gridCol w="2003021">
                  <a:extLst>
                    <a:ext uri="{9D8B030D-6E8A-4147-A177-3AD203B41FA5}">
                      <a16:colId xmlns:a16="http://schemas.microsoft.com/office/drawing/2014/main" val="2837591630"/>
                    </a:ext>
                  </a:extLst>
                </a:gridCol>
                <a:gridCol w="1774422">
                  <a:extLst>
                    <a:ext uri="{9D8B030D-6E8A-4147-A177-3AD203B41FA5}">
                      <a16:colId xmlns:a16="http://schemas.microsoft.com/office/drawing/2014/main" val="54088155"/>
                    </a:ext>
                  </a:extLst>
                </a:gridCol>
              </a:tblGrid>
              <a:tr h="331391">
                <a:tc>
                  <a:txBody>
                    <a:bodyPr/>
                    <a:lstStyle/>
                    <a:p>
                      <a:pPr algn="ctr"/>
                      <a:r>
                        <a:rPr lang="en-US" sz="1600" dirty="0"/>
                        <a:t>900 kWh/Month</a:t>
                      </a:r>
                    </a:p>
                    <a:p>
                      <a:pPr algn="ctr"/>
                      <a:r>
                        <a:rPr lang="en-US" sz="1600" dirty="0"/>
                        <a:t>Residential Electric Utility Cost</a:t>
                      </a:r>
                    </a:p>
                  </a:txBody>
                  <a:tcPr anchor="ctr"/>
                </a:tc>
                <a:tc>
                  <a:txBody>
                    <a:bodyPr/>
                    <a:lstStyle/>
                    <a:p>
                      <a:pPr algn="ctr"/>
                      <a:r>
                        <a:rPr lang="en-US" sz="1600" dirty="0"/>
                        <a:t>On Andover</a:t>
                      </a:r>
                    </a:p>
                    <a:p>
                      <a:pPr algn="ctr"/>
                      <a:r>
                        <a:rPr lang="en-US" sz="1600" dirty="0"/>
                        <a:t>Standard</a:t>
                      </a:r>
                    </a:p>
                  </a:txBody>
                  <a:tcPr anchor="ctr"/>
                </a:tc>
                <a:tc>
                  <a:txBody>
                    <a:bodyPr/>
                    <a:lstStyle/>
                    <a:p>
                      <a:pPr algn="ctr"/>
                      <a:r>
                        <a:rPr lang="en-US" sz="1600" dirty="0"/>
                        <a:t>On NGRID Basic Service</a:t>
                      </a:r>
                    </a:p>
                  </a:txBody>
                  <a:tcPr anchor="ctr"/>
                </a:tc>
                <a:extLst>
                  <a:ext uri="{0D108BD9-81ED-4DB2-BD59-A6C34878D82A}">
                    <a16:rowId xmlns:a16="http://schemas.microsoft.com/office/drawing/2014/main" val="2576689754"/>
                  </a:ext>
                </a:extLst>
              </a:tr>
              <a:tr h="331391">
                <a:tc>
                  <a:txBody>
                    <a:bodyPr/>
                    <a:lstStyle/>
                    <a:p>
                      <a:pPr algn="ctr"/>
                      <a:r>
                        <a:rPr lang="en-US" sz="1600" dirty="0"/>
                        <a:t>Customer Service</a:t>
                      </a:r>
                    </a:p>
                  </a:txBody>
                  <a:tcPr anchor="ctr"/>
                </a:tc>
                <a:tc>
                  <a:txBody>
                    <a:bodyPr/>
                    <a:lstStyle/>
                    <a:p>
                      <a:pPr marL="0" lvl="1" algn="ctr"/>
                      <a:r>
                        <a:rPr lang="en-US" sz="1600" dirty="0"/>
                        <a:t>$7.00</a:t>
                      </a:r>
                    </a:p>
                  </a:txBody>
                  <a:tcPr anchor="ctr"/>
                </a:tc>
                <a:tc>
                  <a:txBody>
                    <a:bodyPr/>
                    <a:lstStyle/>
                    <a:p>
                      <a:pPr marL="0" lvl="1" algn="ctr"/>
                      <a:r>
                        <a:rPr lang="en-US" sz="1600" dirty="0"/>
                        <a:t>$7.00</a:t>
                      </a:r>
                    </a:p>
                  </a:txBody>
                  <a:tcPr anchor="ctr"/>
                </a:tc>
                <a:extLst>
                  <a:ext uri="{0D108BD9-81ED-4DB2-BD59-A6C34878D82A}">
                    <a16:rowId xmlns:a16="http://schemas.microsoft.com/office/drawing/2014/main" val="3105338947"/>
                  </a:ext>
                </a:extLst>
              </a:tr>
              <a:tr h="331391">
                <a:tc>
                  <a:txBody>
                    <a:bodyPr/>
                    <a:lstStyle/>
                    <a:p>
                      <a:pPr algn="ctr"/>
                      <a:r>
                        <a:rPr lang="en-US" sz="1600" dirty="0"/>
                        <a:t>Delivery</a:t>
                      </a:r>
                    </a:p>
                  </a:txBody>
                  <a:tcPr anchor="ctr"/>
                </a:tc>
                <a:tc>
                  <a:txBody>
                    <a:bodyPr/>
                    <a:lstStyle/>
                    <a:p>
                      <a:pPr marL="0" lvl="1" algn="ctr"/>
                      <a:r>
                        <a:rPr lang="en-US" sz="1600" dirty="0"/>
                        <a:t>$151.20</a:t>
                      </a:r>
                    </a:p>
                  </a:txBody>
                  <a:tcPr anchor="ctr"/>
                </a:tc>
                <a:tc>
                  <a:txBody>
                    <a:bodyPr/>
                    <a:lstStyle/>
                    <a:p>
                      <a:pPr marL="0" lvl="1" algn="ctr"/>
                      <a:r>
                        <a:rPr lang="en-US" sz="1600" dirty="0"/>
                        <a:t>$151.20</a:t>
                      </a:r>
                    </a:p>
                  </a:txBody>
                  <a:tcPr anchor="ctr"/>
                </a:tc>
                <a:extLst>
                  <a:ext uri="{0D108BD9-81ED-4DB2-BD59-A6C34878D82A}">
                    <a16:rowId xmlns:a16="http://schemas.microsoft.com/office/drawing/2014/main" val="832474575"/>
                  </a:ext>
                </a:extLst>
              </a:tr>
              <a:tr h="331391">
                <a:tc>
                  <a:txBody>
                    <a:bodyPr/>
                    <a:lstStyle/>
                    <a:p>
                      <a:pPr algn="ctr"/>
                      <a:r>
                        <a:rPr lang="en-US" sz="1600" dirty="0"/>
                        <a:t>Supply</a:t>
                      </a:r>
                    </a:p>
                  </a:txBody>
                  <a:tcPr anchor="ctr"/>
                </a:tc>
                <a:tc>
                  <a:txBody>
                    <a:bodyPr/>
                    <a:lstStyle/>
                    <a:p>
                      <a:pPr marL="0" lvl="1" algn="ctr"/>
                      <a:r>
                        <a:rPr lang="en-US" sz="1600" dirty="0"/>
                        <a:t>$125.10</a:t>
                      </a:r>
                    </a:p>
                  </a:txBody>
                  <a:tcPr anchor="ctr"/>
                </a:tc>
                <a:tc>
                  <a:txBody>
                    <a:bodyPr/>
                    <a:lstStyle/>
                    <a:p>
                      <a:pPr marL="0" lvl="1" algn="ctr"/>
                      <a:r>
                        <a:rPr lang="en-US" sz="1600" dirty="0"/>
                        <a:t>$163.80</a:t>
                      </a:r>
                    </a:p>
                  </a:txBody>
                  <a:tcPr anchor="ctr"/>
                </a:tc>
                <a:extLst>
                  <a:ext uri="{0D108BD9-81ED-4DB2-BD59-A6C34878D82A}">
                    <a16:rowId xmlns:a16="http://schemas.microsoft.com/office/drawing/2014/main" val="4098259673"/>
                  </a:ext>
                </a:extLst>
              </a:tr>
              <a:tr h="331391">
                <a:tc>
                  <a:txBody>
                    <a:bodyPr/>
                    <a:lstStyle/>
                    <a:p>
                      <a:pPr algn="ctr"/>
                      <a:r>
                        <a:rPr lang="en-US" sz="1600" b="1" dirty="0"/>
                        <a:t>Total</a:t>
                      </a:r>
                    </a:p>
                  </a:txBody>
                  <a:tcPr anchor="ctr"/>
                </a:tc>
                <a:tc>
                  <a:txBody>
                    <a:bodyPr/>
                    <a:lstStyle/>
                    <a:p>
                      <a:pPr marL="0" lvl="1" algn="ctr"/>
                      <a:r>
                        <a:rPr lang="en-US" sz="1600" b="1" dirty="0"/>
                        <a:t>$283.30</a:t>
                      </a:r>
                    </a:p>
                  </a:txBody>
                  <a:tcPr anchor="ctr"/>
                </a:tc>
                <a:tc>
                  <a:txBody>
                    <a:bodyPr/>
                    <a:lstStyle/>
                    <a:p>
                      <a:pPr marL="0" lvl="1" algn="ctr"/>
                      <a:r>
                        <a:rPr lang="en-US" sz="1600" b="1" dirty="0"/>
                        <a:t>$322.00</a:t>
                      </a:r>
                    </a:p>
                  </a:txBody>
                  <a:tcPr anchor="ctr"/>
                </a:tc>
                <a:extLst>
                  <a:ext uri="{0D108BD9-81ED-4DB2-BD59-A6C34878D82A}">
                    <a16:rowId xmlns:a16="http://schemas.microsoft.com/office/drawing/2014/main" val="2133752467"/>
                  </a:ext>
                </a:extLst>
              </a:tr>
            </a:tbl>
          </a:graphicData>
        </a:graphic>
      </p:graphicFrame>
      <p:sp>
        <p:nvSpPr>
          <p:cNvPr id="9" name="Rectangle 8">
            <a:extLst>
              <a:ext uri="{FF2B5EF4-FFF2-40B4-BE49-F238E27FC236}">
                <a16:creationId xmlns:a16="http://schemas.microsoft.com/office/drawing/2014/main" id="{D7B77DFA-1A54-1564-5727-BEFEB3BF2948}"/>
              </a:ext>
            </a:extLst>
          </p:cNvPr>
          <p:cNvSpPr/>
          <p:nvPr/>
        </p:nvSpPr>
        <p:spPr>
          <a:xfrm>
            <a:off x="433212" y="6253292"/>
            <a:ext cx="10570206" cy="430887"/>
          </a:xfrm>
          <a:prstGeom prst="rect">
            <a:avLst/>
          </a:prstGeom>
        </p:spPr>
        <p:txBody>
          <a:bodyPr wrap="square">
            <a:spAutoFit/>
          </a:bodyPr>
          <a:lstStyle/>
          <a:p>
            <a:r>
              <a:rPr lang="en-US" sz="1050" i="1" dirty="0">
                <a:solidFill>
                  <a:srgbClr val="FF0000"/>
                </a:solidFill>
                <a:latin typeface="Karla"/>
              </a:rPr>
              <a:t>IMPORTANT DISCLAIMER: The ACP program seeks to provide price stability and average savings over the duration of the program, but because future Basic Service rates are not known, there is no guarantee of savings.</a:t>
            </a:r>
            <a:endParaRPr lang="en-US" sz="1050" dirty="0">
              <a:solidFill>
                <a:srgbClr val="FF0000"/>
              </a:solidFill>
            </a:endParaRPr>
          </a:p>
        </p:txBody>
      </p:sp>
      <p:pic>
        <p:nvPicPr>
          <p:cNvPr id="10" name="image1.png">
            <a:extLst>
              <a:ext uri="{FF2B5EF4-FFF2-40B4-BE49-F238E27FC236}">
                <a16:creationId xmlns:a16="http://schemas.microsoft.com/office/drawing/2014/main" id="{3DA338F1-9968-531F-8656-7CFDF4FC4D65}"/>
              </a:ext>
            </a:extLst>
          </p:cNvPr>
          <p:cNvPicPr/>
          <p:nvPr/>
        </p:nvPicPr>
        <p:blipFill>
          <a:blip r:embed="rId3">
            <a:alphaModFix amt="35000"/>
          </a:blip>
          <a:srcRect l="66" r="66"/>
          <a:stretch>
            <a:fillRect/>
          </a:stretch>
        </p:blipFill>
        <p:spPr>
          <a:xfrm>
            <a:off x="11138391" y="5904958"/>
            <a:ext cx="815713" cy="815713"/>
          </a:xfrm>
          <a:prstGeom prst="rect">
            <a:avLst/>
          </a:prstGeom>
          <a:ln/>
        </p:spPr>
      </p:pic>
    </p:spTree>
    <p:extLst>
      <p:ext uri="{BB962C8B-B14F-4D97-AF65-F5344CB8AC3E}">
        <p14:creationId xmlns:p14="http://schemas.microsoft.com/office/powerpoint/2010/main" val="18369629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6944D7-71E9-447E-99FB-B01A68B7B6D5}"/>
              </a:ext>
            </a:extLst>
          </p:cNvPr>
          <p:cNvSpPr>
            <a:spLocks noGrp="1"/>
          </p:cNvSpPr>
          <p:nvPr>
            <p:ph type="title"/>
          </p:nvPr>
        </p:nvSpPr>
        <p:spPr>
          <a:xfrm>
            <a:off x="692458" y="622577"/>
            <a:ext cx="11123720" cy="1325563"/>
          </a:xfrm>
        </p:spPr>
        <p:txBody>
          <a:bodyPr>
            <a:normAutofit/>
          </a:bodyPr>
          <a:lstStyle/>
          <a:p>
            <a:r>
              <a:rPr lang="en-US" sz="4000" b="1" dirty="0">
                <a:latin typeface="+mn-lt"/>
              </a:rPr>
              <a:t>How Andover Community Power Program Differs From Third Party Electricity Supplier </a:t>
            </a:r>
          </a:p>
        </p:txBody>
      </p:sp>
      <p:graphicFrame>
        <p:nvGraphicFramePr>
          <p:cNvPr id="6" name="Content Placeholder 5">
            <a:extLst>
              <a:ext uri="{FF2B5EF4-FFF2-40B4-BE49-F238E27FC236}">
                <a16:creationId xmlns:a16="http://schemas.microsoft.com/office/drawing/2014/main" id="{C6E8CAE2-2A60-4529-8088-0BB55A8C7DB8}"/>
              </a:ext>
            </a:extLst>
          </p:cNvPr>
          <p:cNvGraphicFramePr>
            <a:graphicFrameLocks noGrp="1"/>
          </p:cNvGraphicFramePr>
          <p:nvPr>
            <p:ph idx="1"/>
            <p:extLst>
              <p:ext uri="{D42A27DB-BD31-4B8C-83A1-F6EECF244321}">
                <p14:modId xmlns:p14="http://schemas.microsoft.com/office/powerpoint/2010/main" val="1066352431"/>
              </p:ext>
            </p:extLst>
          </p:nvPr>
        </p:nvGraphicFramePr>
        <p:xfrm>
          <a:off x="838200" y="2201662"/>
          <a:ext cx="10515600" cy="3142851"/>
        </p:xfrm>
        <a:graphic>
          <a:graphicData uri="http://schemas.openxmlformats.org/drawingml/2006/table">
            <a:tbl>
              <a:tblPr firstRow="1" bandRow="1">
                <a:tableStyleId>{073A0DAA-6AF3-43AB-8588-CEC1D06C72B9}</a:tableStyleId>
              </a:tblPr>
              <a:tblGrid>
                <a:gridCol w="2712868">
                  <a:extLst>
                    <a:ext uri="{9D8B030D-6E8A-4147-A177-3AD203B41FA5}">
                      <a16:colId xmlns:a16="http://schemas.microsoft.com/office/drawing/2014/main" val="3438787781"/>
                    </a:ext>
                  </a:extLst>
                </a:gridCol>
                <a:gridCol w="3595456">
                  <a:extLst>
                    <a:ext uri="{9D8B030D-6E8A-4147-A177-3AD203B41FA5}">
                      <a16:colId xmlns:a16="http://schemas.microsoft.com/office/drawing/2014/main" val="1425919798"/>
                    </a:ext>
                  </a:extLst>
                </a:gridCol>
                <a:gridCol w="4207276">
                  <a:extLst>
                    <a:ext uri="{9D8B030D-6E8A-4147-A177-3AD203B41FA5}">
                      <a16:colId xmlns:a16="http://schemas.microsoft.com/office/drawing/2014/main" val="3124716996"/>
                    </a:ext>
                  </a:extLst>
                </a:gridCol>
              </a:tblGrid>
              <a:tr h="572836">
                <a:tc>
                  <a:txBody>
                    <a:bodyPr/>
                    <a:lstStyle/>
                    <a:p>
                      <a:pPr algn="ctr"/>
                      <a:endParaRPr lang="en-US" sz="2000" dirty="0"/>
                    </a:p>
                  </a:txBody>
                  <a:tcPr/>
                </a:tc>
                <a:tc>
                  <a:txBody>
                    <a:bodyPr/>
                    <a:lstStyle/>
                    <a:p>
                      <a:pPr algn="ctr"/>
                      <a:r>
                        <a:rPr lang="en-US" sz="2000" dirty="0"/>
                        <a:t>Individual 3</a:t>
                      </a:r>
                      <a:r>
                        <a:rPr lang="en-US" sz="2000" baseline="30000" dirty="0"/>
                        <a:t>rd</a:t>
                      </a:r>
                      <a:r>
                        <a:rPr lang="en-US" sz="2000" dirty="0"/>
                        <a:t> Party Supplier</a:t>
                      </a:r>
                    </a:p>
                  </a:txBody>
                  <a:tcPr/>
                </a:tc>
                <a:tc>
                  <a:txBody>
                    <a:bodyPr/>
                    <a:lstStyle/>
                    <a:p>
                      <a:pPr algn="ctr"/>
                      <a:r>
                        <a:rPr lang="en-US" sz="2000" dirty="0"/>
                        <a:t>Andover Community Power</a:t>
                      </a:r>
                    </a:p>
                  </a:txBody>
                  <a:tcPr/>
                </a:tc>
                <a:extLst>
                  <a:ext uri="{0D108BD9-81ED-4DB2-BD59-A6C34878D82A}">
                    <a16:rowId xmlns:a16="http://schemas.microsoft.com/office/drawing/2014/main" val="2120417436"/>
                  </a:ext>
                </a:extLst>
              </a:tr>
              <a:tr h="723303">
                <a:tc>
                  <a:txBody>
                    <a:bodyPr/>
                    <a:lstStyle/>
                    <a:p>
                      <a:pPr algn="ctr"/>
                      <a:r>
                        <a:rPr lang="en-US" sz="2000" dirty="0"/>
                        <a:t>Door to Door Solicitations</a:t>
                      </a:r>
                      <a:endParaRPr lang="en-US" sz="2000" b="1" dirty="0"/>
                    </a:p>
                  </a:txBody>
                  <a:tcPr anchor="ctr"/>
                </a:tc>
                <a:tc>
                  <a:txBody>
                    <a:bodyPr/>
                    <a:lstStyle/>
                    <a:p>
                      <a:pPr algn="ctr"/>
                      <a:r>
                        <a:rPr lang="en-US" sz="2000" dirty="0"/>
                        <a:t>Maybe</a:t>
                      </a:r>
                    </a:p>
                  </a:txBody>
                  <a:tcPr anchor="ctr"/>
                </a:tc>
                <a:tc>
                  <a:txBody>
                    <a:bodyPr/>
                    <a:lstStyle/>
                    <a:p>
                      <a:pPr algn="ctr"/>
                      <a:r>
                        <a:rPr lang="en-US" sz="2000" dirty="0"/>
                        <a:t>Never</a:t>
                      </a:r>
                    </a:p>
                  </a:txBody>
                  <a:tcPr anchor="ctr"/>
                </a:tc>
                <a:extLst>
                  <a:ext uri="{0D108BD9-81ED-4DB2-BD59-A6C34878D82A}">
                    <a16:rowId xmlns:a16="http://schemas.microsoft.com/office/drawing/2014/main" val="4167356109"/>
                  </a:ext>
                </a:extLst>
              </a:tr>
              <a:tr h="572836">
                <a:tc>
                  <a:txBody>
                    <a:bodyPr/>
                    <a:lstStyle/>
                    <a:p>
                      <a:pPr algn="ctr"/>
                      <a:r>
                        <a:rPr lang="en-US" sz="2000" dirty="0"/>
                        <a:t>Mailers</a:t>
                      </a:r>
                      <a:endParaRPr lang="en-US" sz="2000" b="1" dirty="0"/>
                    </a:p>
                  </a:txBody>
                  <a:tcPr anchor="ctr"/>
                </a:tc>
                <a:tc>
                  <a:txBody>
                    <a:bodyPr/>
                    <a:lstStyle/>
                    <a:p>
                      <a:pPr algn="ctr"/>
                      <a:r>
                        <a:rPr lang="en-US" sz="2000" dirty="0"/>
                        <a:t>Often</a:t>
                      </a:r>
                    </a:p>
                  </a:txBody>
                  <a:tcPr anchor="ctr"/>
                </a:tc>
                <a:tc>
                  <a:txBody>
                    <a:bodyPr/>
                    <a:lstStyle/>
                    <a:p>
                      <a:pPr algn="ctr"/>
                      <a:r>
                        <a:rPr lang="en-US" sz="2000" dirty="0"/>
                        <a:t>One postcard and one letter per contract term</a:t>
                      </a:r>
                    </a:p>
                  </a:txBody>
                  <a:tcPr anchor="ctr"/>
                </a:tc>
                <a:extLst>
                  <a:ext uri="{0D108BD9-81ED-4DB2-BD59-A6C34878D82A}">
                    <a16:rowId xmlns:a16="http://schemas.microsoft.com/office/drawing/2014/main" val="1333631"/>
                  </a:ext>
                </a:extLst>
              </a:tr>
              <a:tr h="572836">
                <a:tc>
                  <a:txBody>
                    <a:bodyPr/>
                    <a:lstStyle/>
                    <a:p>
                      <a:pPr algn="ctr"/>
                      <a:r>
                        <a:rPr lang="en-US" sz="2000" dirty="0"/>
                        <a:t>Early Termination Fee</a:t>
                      </a:r>
                      <a:endParaRPr lang="en-US" sz="2000" b="1" dirty="0"/>
                    </a:p>
                  </a:txBody>
                  <a:tcPr anchor="ctr"/>
                </a:tc>
                <a:tc>
                  <a:txBody>
                    <a:bodyPr/>
                    <a:lstStyle/>
                    <a:p>
                      <a:pPr algn="ctr"/>
                      <a:r>
                        <a:rPr lang="en-US" sz="2000" dirty="0"/>
                        <a:t>Maybe</a:t>
                      </a:r>
                    </a:p>
                  </a:txBody>
                  <a:tcPr anchor="ctr"/>
                </a:tc>
                <a:tc>
                  <a:txBody>
                    <a:bodyPr/>
                    <a:lstStyle/>
                    <a:p>
                      <a:pPr algn="ctr"/>
                      <a:r>
                        <a:rPr lang="en-US" sz="2000" dirty="0"/>
                        <a:t>Never</a:t>
                      </a:r>
                    </a:p>
                  </a:txBody>
                  <a:tcPr anchor="ctr"/>
                </a:tc>
                <a:extLst>
                  <a:ext uri="{0D108BD9-81ED-4DB2-BD59-A6C34878D82A}">
                    <a16:rowId xmlns:a16="http://schemas.microsoft.com/office/drawing/2014/main" val="3308301771"/>
                  </a:ext>
                </a:extLst>
              </a:tr>
              <a:tr h="572836">
                <a:tc>
                  <a:txBody>
                    <a:bodyPr/>
                    <a:lstStyle/>
                    <a:p>
                      <a:pPr algn="ctr"/>
                      <a:r>
                        <a:rPr lang="en-US" sz="2000" dirty="0"/>
                        <a:t>Variable Pricing</a:t>
                      </a:r>
                      <a:endParaRPr lang="en-US" sz="2000" b="1" dirty="0"/>
                    </a:p>
                  </a:txBody>
                  <a:tcPr anchor="ctr"/>
                </a:tc>
                <a:tc>
                  <a:txBody>
                    <a:bodyPr/>
                    <a:lstStyle/>
                    <a:p>
                      <a:pPr algn="ctr"/>
                      <a:r>
                        <a:rPr lang="en-US" sz="2000" dirty="0"/>
                        <a:t>Often</a:t>
                      </a:r>
                    </a:p>
                  </a:txBody>
                  <a:tcPr anchor="ctr"/>
                </a:tc>
                <a:tc>
                  <a:txBody>
                    <a:bodyPr/>
                    <a:lstStyle/>
                    <a:p>
                      <a:pPr algn="ctr"/>
                      <a:r>
                        <a:rPr lang="en-US" sz="2000" dirty="0"/>
                        <a:t>Never</a:t>
                      </a:r>
                    </a:p>
                  </a:txBody>
                  <a:tcPr anchor="ctr"/>
                </a:tc>
                <a:extLst>
                  <a:ext uri="{0D108BD9-81ED-4DB2-BD59-A6C34878D82A}">
                    <a16:rowId xmlns:a16="http://schemas.microsoft.com/office/drawing/2014/main" val="3045876363"/>
                  </a:ext>
                </a:extLst>
              </a:tr>
            </a:tbl>
          </a:graphicData>
        </a:graphic>
      </p:graphicFrame>
      <p:pic>
        <p:nvPicPr>
          <p:cNvPr id="3" name="image1.png">
            <a:extLst>
              <a:ext uri="{FF2B5EF4-FFF2-40B4-BE49-F238E27FC236}">
                <a16:creationId xmlns:a16="http://schemas.microsoft.com/office/drawing/2014/main" id="{FC41C3FB-E80F-0158-AEDE-99C1AA9BDB9E}"/>
              </a:ext>
            </a:extLst>
          </p:cNvPr>
          <p:cNvPicPr/>
          <p:nvPr/>
        </p:nvPicPr>
        <p:blipFill>
          <a:blip r:embed="rId2">
            <a:alphaModFix amt="35000"/>
          </a:blip>
          <a:srcRect l="66" r="66"/>
          <a:stretch>
            <a:fillRect/>
          </a:stretch>
        </p:blipFill>
        <p:spPr>
          <a:xfrm>
            <a:off x="11138391" y="5904958"/>
            <a:ext cx="815713" cy="815713"/>
          </a:xfrm>
          <a:prstGeom prst="rect">
            <a:avLst/>
          </a:prstGeom>
          <a:ln/>
        </p:spPr>
      </p:pic>
    </p:spTree>
    <p:extLst>
      <p:ext uri="{BB962C8B-B14F-4D97-AF65-F5344CB8AC3E}">
        <p14:creationId xmlns:p14="http://schemas.microsoft.com/office/powerpoint/2010/main" val="222492558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7356</TotalTime>
  <Words>894</Words>
  <Application>Microsoft Office PowerPoint</Application>
  <PresentationFormat>Widescreen</PresentationFormat>
  <Paragraphs>152</Paragraphs>
  <Slides>11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11</vt:i4>
      </vt:variant>
    </vt:vector>
  </HeadingPairs>
  <TitlesOfParts>
    <vt:vector size="18" baseType="lpstr">
      <vt:lpstr>Arial</vt:lpstr>
      <vt:lpstr>Calibri</vt:lpstr>
      <vt:lpstr>Calibri Light</vt:lpstr>
      <vt:lpstr>Courier</vt:lpstr>
      <vt:lpstr>Karla</vt:lpstr>
      <vt:lpstr>Wingdings</vt:lpstr>
      <vt:lpstr>Office Theme</vt:lpstr>
      <vt:lpstr>Andover Community Power (ACP) Information Session</vt:lpstr>
      <vt:lpstr>Municipal Aggregation</vt:lpstr>
      <vt:lpstr>Electricity System</vt:lpstr>
      <vt:lpstr>Timeline to Date</vt:lpstr>
      <vt:lpstr>Benefits of Municipal Aggregations </vt:lpstr>
      <vt:lpstr>Historic National Grid Basic Service Rates</vt:lpstr>
      <vt:lpstr>Andover Community Power Plan Options</vt:lpstr>
      <vt:lpstr>Electricity Bill for June 2024</vt:lpstr>
      <vt:lpstr>How Andover Community Power Program Differs From Third Party Electricity Supplier </vt:lpstr>
      <vt:lpstr>PowerPoint Presentation</vt:lpstr>
      <vt:lpstr>Other Planned ACP Engagements</vt:lpstr>
    </vt:vector>
  </TitlesOfParts>
  <Company>Town of Andover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Andover Community Power (ACP)Update</dc:title>
  <dc:creator>Joyce Losick-Yang</dc:creator>
  <cp:lastModifiedBy>Joyce Losick-Yang</cp:lastModifiedBy>
  <cp:revision>12</cp:revision>
  <dcterms:created xsi:type="dcterms:W3CDTF">2024-02-26T17:24:19Z</dcterms:created>
  <dcterms:modified xsi:type="dcterms:W3CDTF">2024-04-16T13:57:14Z</dcterms:modified>
</cp:coreProperties>
</file>